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5" r:id="rId2"/>
    <p:sldId id="315" r:id="rId3"/>
    <p:sldId id="314" r:id="rId4"/>
    <p:sldId id="317" r:id="rId5"/>
    <p:sldId id="318" r:id="rId6"/>
    <p:sldId id="319" r:id="rId7"/>
    <p:sldId id="344" r:id="rId8"/>
    <p:sldId id="326" r:id="rId9"/>
    <p:sldId id="375" r:id="rId10"/>
    <p:sldId id="365" r:id="rId11"/>
    <p:sldId id="342" r:id="rId12"/>
    <p:sldId id="374" r:id="rId13"/>
    <p:sldId id="366" r:id="rId14"/>
    <p:sldId id="367" r:id="rId15"/>
    <p:sldId id="368" r:id="rId16"/>
    <p:sldId id="371" r:id="rId17"/>
    <p:sldId id="369" r:id="rId18"/>
    <p:sldId id="356" r:id="rId19"/>
    <p:sldId id="372" r:id="rId20"/>
    <p:sldId id="330" r:id="rId21"/>
    <p:sldId id="370" r:id="rId22"/>
    <p:sldId id="378" r:id="rId23"/>
    <p:sldId id="373" r:id="rId24"/>
    <p:sldId id="377" r:id="rId25"/>
    <p:sldId id="360" r:id="rId26"/>
    <p:sldId id="376" r:id="rId27"/>
    <p:sldId id="325" r:id="rId28"/>
    <p:sldId id="361" r:id="rId29"/>
    <p:sldId id="327" r:id="rId30"/>
    <p:sldId id="363" r:id="rId31"/>
    <p:sldId id="364" r:id="rId32"/>
    <p:sldId id="354" r:id="rId33"/>
    <p:sldId id="338" r:id="rId34"/>
    <p:sldId id="352" r:id="rId35"/>
    <p:sldId id="34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7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B9A5"/>
    <a:srgbClr val="66AADA"/>
    <a:srgbClr val="282C40"/>
    <a:srgbClr val="EF635B"/>
    <a:srgbClr val="FEDC33"/>
    <a:srgbClr val="DCA38B"/>
    <a:srgbClr val="CDCDCD"/>
    <a:srgbClr val="CEBF8C"/>
    <a:srgbClr val="E2EB81"/>
    <a:srgbClr val="AE7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1646" autoAdjust="0"/>
  </p:normalViewPr>
  <p:slideViewPr>
    <p:cSldViewPr snapToGrid="0">
      <p:cViewPr varScale="1">
        <p:scale>
          <a:sx n="63" d="100"/>
          <a:sy n="63" d="100"/>
        </p:scale>
        <p:origin x="-700" y="-60"/>
      </p:cViewPr>
      <p:guideLst>
        <p:guide orient="horz" pos="2137"/>
        <p:guide pos="3795"/>
      </p:guideLst>
    </p:cSldViewPr>
  </p:slideViewPr>
  <p:outlineViewPr>
    <p:cViewPr>
      <p:scale>
        <a:sx n="33" d="100"/>
        <a:sy n="33" d="100"/>
      </p:scale>
      <p:origin x="0" y="-1536"/>
    </p:cViewPr>
  </p:outlineViewPr>
  <p:notesTextViewPr>
    <p:cViewPr>
      <p:scale>
        <a:sx n="33" d="100"/>
        <a:sy n="33"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3E7C5-5D3F-4EDA-8864-D98DB54D0879}" type="datetimeFigureOut">
              <a:rPr lang="en-US" smtClean="0"/>
              <a:t>11/23/2018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A39D6-EFE8-4525-ACAE-FBCACC418D06}" type="slidenum">
              <a:rPr lang="en-US" smtClean="0"/>
              <a:t>‹#›</a:t>
            </a:fld>
            <a:endParaRPr lang="en-US"/>
          </a:p>
        </p:txBody>
      </p:sp>
    </p:spTree>
    <p:extLst>
      <p:ext uri="{BB962C8B-B14F-4D97-AF65-F5344CB8AC3E}">
        <p14:creationId xmlns:p14="http://schemas.microsoft.com/office/powerpoint/2010/main" val="368808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lobalwebindex.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CA39D6-EFE8-4525-ACAE-FBCACC418D06}" type="slidenum">
              <a:rPr lang="en-US" smtClean="0"/>
              <a:t>2</a:t>
            </a:fld>
            <a:endParaRPr lang="en-US"/>
          </a:p>
        </p:txBody>
      </p:sp>
    </p:spTree>
    <p:extLst>
      <p:ext uri="{BB962C8B-B14F-4D97-AF65-F5344CB8AC3E}">
        <p14:creationId xmlns:p14="http://schemas.microsoft.com/office/powerpoint/2010/main" val="539075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CA39D6-EFE8-4525-ACAE-FBCACC418D06}" type="slidenum">
              <a:rPr lang="en-US" smtClean="0"/>
              <a:t>34</a:t>
            </a:fld>
            <a:endParaRPr lang="en-US"/>
          </a:p>
        </p:txBody>
      </p:sp>
    </p:spTree>
    <p:extLst>
      <p:ext uri="{BB962C8B-B14F-4D97-AF65-F5344CB8AC3E}">
        <p14:creationId xmlns:p14="http://schemas.microsoft.com/office/powerpoint/2010/main" val="3918485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0"/>
          </a:p>
        </p:txBody>
      </p:sp>
      <p:sp>
        <p:nvSpPr>
          <p:cNvPr id="4" name="Slide Number Placeholder 3"/>
          <p:cNvSpPr>
            <a:spLocks noGrp="1"/>
          </p:cNvSpPr>
          <p:nvPr>
            <p:ph type="sldNum" sz="quarter" idx="10"/>
          </p:nvPr>
        </p:nvSpPr>
        <p:spPr/>
        <p:txBody>
          <a:bodyPr/>
          <a:lstStyle/>
          <a:p>
            <a:fld id="{55CA39D6-EFE8-4525-ACAE-FBCACC418D06}" type="slidenum">
              <a:rPr lang="en-US" smtClean="0"/>
              <a:t>3</a:t>
            </a:fld>
            <a:endParaRPr lang="en-US"/>
          </a:p>
        </p:txBody>
      </p:sp>
    </p:spTree>
    <p:extLst>
      <p:ext uri="{BB962C8B-B14F-4D97-AF65-F5344CB8AC3E}">
        <p14:creationId xmlns:p14="http://schemas.microsoft.com/office/powerpoint/2010/main" val="35925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A39D6-EFE8-4525-ACAE-FBCACC418D06}" type="slidenum">
              <a:rPr lang="en-US" smtClean="0"/>
              <a:t>4</a:t>
            </a:fld>
            <a:endParaRPr lang="en-US"/>
          </a:p>
        </p:txBody>
      </p:sp>
    </p:spTree>
    <p:extLst>
      <p:ext uri="{BB962C8B-B14F-4D97-AF65-F5344CB8AC3E}">
        <p14:creationId xmlns:p14="http://schemas.microsoft.com/office/powerpoint/2010/main" val="184706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https://www.smartinsights.com/internet-marketing-statistics/happens-online-60-seconds/</a:t>
            </a:r>
            <a:endParaRPr lang="en-US"/>
          </a:p>
        </p:txBody>
      </p:sp>
      <p:sp>
        <p:nvSpPr>
          <p:cNvPr id="4" name="Slide Number Placeholder 3"/>
          <p:cNvSpPr>
            <a:spLocks noGrp="1"/>
          </p:cNvSpPr>
          <p:nvPr>
            <p:ph type="sldNum" sz="quarter" idx="10"/>
          </p:nvPr>
        </p:nvSpPr>
        <p:spPr/>
        <p:txBody>
          <a:bodyPr/>
          <a:lstStyle/>
          <a:p>
            <a:fld id="{55CA39D6-EFE8-4525-ACAE-FBCACC418D06}" type="slidenum">
              <a:rPr lang="en-US" smtClean="0"/>
              <a:t>5</a:t>
            </a:fld>
            <a:endParaRPr lang="en-US"/>
          </a:p>
        </p:txBody>
      </p:sp>
    </p:spTree>
    <p:extLst>
      <p:ext uri="{BB962C8B-B14F-4D97-AF65-F5344CB8AC3E}">
        <p14:creationId xmlns:p14="http://schemas.microsoft.com/office/powerpoint/2010/main" val="2157842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0" b="0" i="0" kern="1200" smtClean="0">
                <a:solidFill>
                  <a:schemeClr val="tx1"/>
                </a:solidFill>
                <a:effectLst/>
                <a:latin typeface="+mn-lt"/>
                <a:ea typeface="+mn-ea"/>
                <a:cs typeface="+mn-cs"/>
              </a:rPr>
              <a:t>The latest data from </a:t>
            </a:r>
            <a:r>
              <a:rPr lang="en-US" sz="8800" b="0" i="0" kern="1200" smtClean="0">
                <a:solidFill>
                  <a:schemeClr val="tx1"/>
                </a:solidFill>
                <a:effectLst/>
                <a:latin typeface="+mn-lt"/>
                <a:ea typeface="+mn-ea"/>
                <a:cs typeface="+mn-cs"/>
                <a:hlinkClick r:id="rId3"/>
              </a:rPr>
              <a:t>GlobalWebIndex</a:t>
            </a:r>
            <a:r>
              <a:rPr lang="en-US" sz="8800" b="0" i="0" kern="1200" smtClean="0">
                <a:solidFill>
                  <a:schemeClr val="tx1"/>
                </a:solidFill>
                <a:effectLst/>
                <a:latin typeface="+mn-lt"/>
                <a:ea typeface="+mn-ea"/>
                <a:cs typeface="+mn-cs"/>
              </a:rPr>
              <a:t> shows that the average internet user now spends around 6 hours each day using internet-powered devices and services – that’s roughly one-third of their waking lives.</a:t>
            </a:r>
            <a:endParaRPr lang="en-US" sz="8800"/>
          </a:p>
        </p:txBody>
      </p:sp>
      <p:sp>
        <p:nvSpPr>
          <p:cNvPr id="4" name="Slide Number Placeholder 3"/>
          <p:cNvSpPr>
            <a:spLocks noGrp="1"/>
          </p:cNvSpPr>
          <p:nvPr>
            <p:ph type="sldNum" sz="quarter" idx="10"/>
          </p:nvPr>
        </p:nvSpPr>
        <p:spPr/>
        <p:txBody>
          <a:bodyPr/>
          <a:lstStyle/>
          <a:p>
            <a:fld id="{55CA39D6-EFE8-4525-ACAE-FBCACC418D06}" type="slidenum">
              <a:rPr lang="en-US" smtClean="0"/>
              <a:t>6</a:t>
            </a:fld>
            <a:endParaRPr lang="en-US"/>
          </a:p>
        </p:txBody>
      </p:sp>
    </p:spTree>
    <p:extLst>
      <p:ext uri="{BB962C8B-B14F-4D97-AF65-F5344CB8AC3E}">
        <p14:creationId xmlns:p14="http://schemas.microsoft.com/office/powerpoint/2010/main" val="3329907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82C40"/>
                </a:solidFill>
                <a:latin typeface="ClassiqueSaigon"/>
              </a:rPr>
              <a:t>Pr</a:t>
            </a:r>
            <a:r>
              <a:rPr lang="en-US" sz="7200" b="1" dirty="0" smtClean="0">
                <a:solidFill>
                  <a:srgbClr val="282C40"/>
                </a:solidFill>
                <a:latin typeface="ClassiqueSaigon"/>
              </a:rPr>
              <a:t>ov</a:t>
            </a:r>
            <a:r>
              <a:rPr lang="en-US" sz="9600" b="1" dirty="0" smtClean="0">
                <a:solidFill>
                  <a:srgbClr val="282C40"/>
                </a:solidFill>
                <a:latin typeface="ClassiqueSaigon"/>
              </a:rPr>
              <a:t>ide</a:t>
            </a:r>
            <a:r>
              <a:rPr lang="en-US" sz="9600" dirty="0" smtClean="0">
                <a:solidFill>
                  <a:srgbClr val="282C40"/>
                </a:solidFill>
                <a:latin typeface="ClassiqueSaigon"/>
              </a:rPr>
              <a:t> organizations, individuals, and governmental agencies the ability to offer </a:t>
            </a:r>
            <a:r>
              <a:rPr lang="en-US" sz="9600" b="1" dirty="0" smtClean="0">
                <a:solidFill>
                  <a:srgbClr val="282C40"/>
                </a:solidFill>
                <a:latin typeface="ClassiqueSaigon"/>
              </a:rPr>
              <a:t>information</a:t>
            </a:r>
            <a:r>
              <a:rPr lang="en-US" sz="9600" dirty="0" smtClean="0">
                <a:solidFill>
                  <a:srgbClr val="282C40"/>
                </a:solidFill>
                <a:latin typeface="ClassiqueSaigon"/>
              </a:rPr>
              <a:t> to the public in an organized, consolidated manner.</a:t>
            </a:r>
          </a:p>
          <a:p>
            <a:pPr marL="0" marR="0" indent="0" algn="l" defTabSz="914400" rtl="0" eaLnBrk="1" fontAlgn="auto" latinLnBrk="0" hangingPunct="1">
              <a:lnSpc>
                <a:spcPct val="100000"/>
              </a:lnSpc>
              <a:spcBef>
                <a:spcPts val="0"/>
              </a:spcBef>
              <a:spcAft>
                <a:spcPts val="0"/>
              </a:spcAft>
              <a:buClrTx/>
              <a:buSzTx/>
              <a:buFontTx/>
              <a:buNone/>
              <a:tabLst/>
              <a:defRPr/>
            </a:pPr>
            <a:r>
              <a:rPr lang="en-US" sz="9600" dirty="0" smtClean="0">
                <a:solidFill>
                  <a:srgbClr val="282C40"/>
                </a:solidFill>
                <a:latin typeface="ClassiqueSaigon"/>
              </a:rPr>
              <a:t>Audiences </a:t>
            </a:r>
            <a:r>
              <a:rPr lang="en-US" sz="9600" b="1" dirty="0" smtClean="0">
                <a:solidFill>
                  <a:srgbClr val="282C40"/>
                </a:solidFill>
                <a:latin typeface="ClassiqueSaigon"/>
              </a:rPr>
              <a:t>prefer</a:t>
            </a:r>
            <a:r>
              <a:rPr lang="en-US" sz="9600" dirty="0" smtClean="0">
                <a:solidFill>
                  <a:srgbClr val="282C40"/>
                </a:solidFill>
                <a:latin typeface="ClassiqueSaigon"/>
              </a:rPr>
              <a:t> to receive information on </a:t>
            </a:r>
            <a:r>
              <a:rPr lang="en-US" sz="9600" b="1" dirty="0" smtClean="0">
                <a:solidFill>
                  <a:srgbClr val="282C40"/>
                </a:solidFill>
                <a:latin typeface="ClassiqueSaigon"/>
              </a:rPr>
              <a:t>Website.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600" dirty="0" smtClean="0">
              <a:solidFill>
                <a:srgbClr val="282C40"/>
              </a:solidFill>
              <a:latin typeface="ClassiqueSaigon"/>
            </a:endParaRPr>
          </a:p>
          <a:p>
            <a:r>
              <a:rPr lang="en-US" sz="9600" dirty="0" smtClean="0">
                <a:solidFill>
                  <a:srgbClr val="282C40"/>
                </a:solidFill>
              </a:rPr>
              <a:t>that enables users to communicate with each other by posting information, comments, messages, images, </a:t>
            </a:r>
            <a:r>
              <a:rPr lang="en-US" sz="9600" dirty="0" err="1" smtClean="0">
                <a:solidFill>
                  <a:srgbClr val="282C40"/>
                </a:solidFill>
              </a:rPr>
              <a:t>etc.subsections</a:t>
            </a:r>
            <a:endParaRPr lang="en-US" sz="9600" dirty="0"/>
          </a:p>
        </p:txBody>
      </p:sp>
      <p:sp>
        <p:nvSpPr>
          <p:cNvPr id="4" name="Slide Number Placeholder 3"/>
          <p:cNvSpPr>
            <a:spLocks noGrp="1"/>
          </p:cNvSpPr>
          <p:nvPr>
            <p:ph type="sldNum" sz="quarter" idx="10"/>
          </p:nvPr>
        </p:nvSpPr>
        <p:spPr/>
        <p:txBody>
          <a:bodyPr/>
          <a:lstStyle/>
          <a:p>
            <a:fld id="{55CA39D6-EFE8-4525-ACAE-FBCACC418D06}" type="slidenum">
              <a:rPr lang="en-US" smtClean="0"/>
              <a:t>8</a:t>
            </a:fld>
            <a:endParaRPr lang="en-US"/>
          </a:p>
        </p:txBody>
      </p:sp>
    </p:spTree>
    <p:extLst>
      <p:ext uri="{BB962C8B-B14F-4D97-AF65-F5344CB8AC3E}">
        <p14:creationId xmlns:p14="http://schemas.microsoft.com/office/powerpoint/2010/main" val="225874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82C40"/>
                </a:solidFill>
                <a:latin typeface="ClassiqueSaigon"/>
              </a:rPr>
              <a:t>Pr</a:t>
            </a:r>
            <a:r>
              <a:rPr lang="en-US" sz="7200" b="1" dirty="0" smtClean="0">
                <a:solidFill>
                  <a:srgbClr val="282C40"/>
                </a:solidFill>
                <a:latin typeface="ClassiqueSaigon"/>
              </a:rPr>
              <a:t>ov</a:t>
            </a:r>
            <a:r>
              <a:rPr lang="en-US" sz="9600" b="1" dirty="0" smtClean="0">
                <a:solidFill>
                  <a:srgbClr val="282C40"/>
                </a:solidFill>
                <a:latin typeface="ClassiqueSaigon"/>
              </a:rPr>
              <a:t>ide</a:t>
            </a:r>
            <a:r>
              <a:rPr lang="en-US" sz="9600" dirty="0" smtClean="0">
                <a:solidFill>
                  <a:srgbClr val="282C40"/>
                </a:solidFill>
                <a:latin typeface="ClassiqueSaigon"/>
              </a:rPr>
              <a:t> organizations, individuals, and governmental agencies the ability to offer </a:t>
            </a:r>
            <a:r>
              <a:rPr lang="en-US" sz="9600" b="1" dirty="0" smtClean="0">
                <a:solidFill>
                  <a:srgbClr val="282C40"/>
                </a:solidFill>
                <a:latin typeface="ClassiqueSaigon"/>
              </a:rPr>
              <a:t>information</a:t>
            </a:r>
            <a:r>
              <a:rPr lang="en-US" sz="9600" dirty="0" smtClean="0">
                <a:solidFill>
                  <a:srgbClr val="282C40"/>
                </a:solidFill>
                <a:latin typeface="ClassiqueSaigon"/>
              </a:rPr>
              <a:t> to the public in an organized, consolidated manner.</a:t>
            </a:r>
          </a:p>
          <a:p>
            <a:pPr marL="0" marR="0" indent="0" algn="l" defTabSz="914400" rtl="0" eaLnBrk="1" fontAlgn="auto" latinLnBrk="0" hangingPunct="1">
              <a:lnSpc>
                <a:spcPct val="100000"/>
              </a:lnSpc>
              <a:spcBef>
                <a:spcPts val="0"/>
              </a:spcBef>
              <a:spcAft>
                <a:spcPts val="0"/>
              </a:spcAft>
              <a:buClrTx/>
              <a:buSzTx/>
              <a:buFontTx/>
              <a:buNone/>
              <a:tabLst/>
              <a:defRPr/>
            </a:pPr>
            <a:r>
              <a:rPr lang="en-US" sz="9600" dirty="0" smtClean="0">
                <a:solidFill>
                  <a:srgbClr val="282C40"/>
                </a:solidFill>
                <a:latin typeface="ClassiqueSaigon"/>
              </a:rPr>
              <a:t>Audiences </a:t>
            </a:r>
            <a:r>
              <a:rPr lang="en-US" sz="9600" b="1" dirty="0" smtClean="0">
                <a:solidFill>
                  <a:srgbClr val="282C40"/>
                </a:solidFill>
                <a:latin typeface="ClassiqueSaigon"/>
              </a:rPr>
              <a:t>prefer</a:t>
            </a:r>
            <a:r>
              <a:rPr lang="en-US" sz="9600" dirty="0" smtClean="0">
                <a:solidFill>
                  <a:srgbClr val="282C40"/>
                </a:solidFill>
                <a:latin typeface="ClassiqueSaigon"/>
              </a:rPr>
              <a:t> to receive information on </a:t>
            </a:r>
            <a:r>
              <a:rPr lang="en-US" sz="9600" b="1" dirty="0" smtClean="0">
                <a:solidFill>
                  <a:srgbClr val="282C40"/>
                </a:solidFill>
                <a:latin typeface="ClassiqueSaigon"/>
              </a:rPr>
              <a:t>Website.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600" dirty="0" smtClean="0">
              <a:solidFill>
                <a:srgbClr val="282C40"/>
              </a:solidFill>
              <a:latin typeface="ClassiqueSaigon"/>
            </a:endParaRPr>
          </a:p>
          <a:p>
            <a:r>
              <a:rPr lang="en-US" sz="9600" dirty="0" smtClean="0">
                <a:solidFill>
                  <a:srgbClr val="282C40"/>
                </a:solidFill>
              </a:rPr>
              <a:t>that enables users to communicate with each other by posting information, comments, messages, images, </a:t>
            </a:r>
            <a:r>
              <a:rPr lang="en-US" sz="9600" dirty="0" err="1" smtClean="0">
                <a:solidFill>
                  <a:srgbClr val="282C40"/>
                </a:solidFill>
              </a:rPr>
              <a:t>etc.subsections</a:t>
            </a:r>
            <a:endParaRPr lang="en-US" sz="9600" dirty="0"/>
          </a:p>
        </p:txBody>
      </p:sp>
      <p:sp>
        <p:nvSpPr>
          <p:cNvPr id="4" name="Slide Number Placeholder 3"/>
          <p:cNvSpPr>
            <a:spLocks noGrp="1"/>
          </p:cNvSpPr>
          <p:nvPr>
            <p:ph type="sldNum" sz="quarter" idx="10"/>
          </p:nvPr>
        </p:nvSpPr>
        <p:spPr/>
        <p:txBody>
          <a:bodyPr/>
          <a:lstStyle/>
          <a:p>
            <a:fld id="{55CA39D6-EFE8-4525-ACAE-FBCACC418D06}" type="slidenum">
              <a:rPr lang="en-US" smtClean="0"/>
              <a:t>9</a:t>
            </a:fld>
            <a:endParaRPr lang="en-US"/>
          </a:p>
        </p:txBody>
      </p:sp>
    </p:spTree>
    <p:extLst>
      <p:ext uri="{BB962C8B-B14F-4D97-AF65-F5344CB8AC3E}">
        <p14:creationId xmlns:p14="http://schemas.microsoft.com/office/powerpoint/2010/main" val="2258748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82C40"/>
                </a:solidFill>
                <a:latin typeface="ClassiqueSaigon"/>
              </a:rPr>
              <a:t>Pr</a:t>
            </a:r>
            <a:r>
              <a:rPr lang="en-US" sz="7200" b="1" dirty="0" smtClean="0">
                <a:solidFill>
                  <a:srgbClr val="282C40"/>
                </a:solidFill>
                <a:latin typeface="ClassiqueSaigon"/>
              </a:rPr>
              <a:t>ov</a:t>
            </a:r>
            <a:r>
              <a:rPr lang="en-US" sz="9600" b="1" dirty="0" smtClean="0">
                <a:solidFill>
                  <a:srgbClr val="282C40"/>
                </a:solidFill>
                <a:latin typeface="ClassiqueSaigon"/>
              </a:rPr>
              <a:t>ide</a:t>
            </a:r>
            <a:r>
              <a:rPr lang="en-US" sz="9600" dirty="0" smtClean="0">
                <a:solidFill>
                  <a:srgbClr val="282C40"/>
                </a:solidFill>
                <a:latin typeface="ClassiqueSaigon"/>
              </a:rPr>
              <a:t> organizations, individuals, and governmental agencies the ability to offer </a:t>
            </a:r>
            <a:r>
              <a:rPr lang="en-US" sz="9600" b="1" dirty="0" smtClean="0">
                <a:solidFill>
                  <a:srgbClr val="282C40"/>
                </a:solidFill>
                <a:latin typeface="ClassiqueSaigon"/>
              </a:rPr>
              <a:t>information</a:t>
            </a:r>
            <a:r>
              <a:rPr lang="en-US" sz="9600" dirty="0" smtClean="0">
                <a:solidFill>
                  <a:srgbClr val="282C40"/>
                </a:solidFill>
                <a:latin typeface="ClassiqueSaigon"/>
              </a:rPr>
              <a:t> to the public in an organized, consolidated manner.</a:t>
            </a:r>
          </a:p>
          <a:p>
            <a:pPr marL="0" marR="0" indent="0" algn="l" defTabSz="914400" rtl="0" eaLnBrk="1" fontAlgn="auto" latinLnBrk="0" hangingPunct="1">
              <a:lnSpc>
                <a:spcPct val="100000"/>
              </a:lnSpc>
              <a:spcBef>
                <a:spcPts val="0"/>
              </a:spcBef>
              <a:spcAft>
                <a:spcPts val="0"/>
              </a:spcAft>
              <a:buClrTx/>
              <a:buSzTx/>
              <a:buFontTx/>
              <a:buNone/>
              <a:tabLst/>
              <a:defRPr/>
            </a:pPr>
            <a:r>
              <a:rPr lang="en-US" sz="9600" dirty="0" smtClean="0">
                <a:solidFill>
                  <a:srgbClr val="282C40"/>
                </a:solidFill>
                <a:latin typeface="ClassiqueSaigon"/>
              </a:rPr>
              <a:t>Audiences </a:t>
            </a:r>
            <a:r>
              <a:rPr lang="en-US" sz="9600" b="1" dirty="0" smtClean="0">
                <a:solidFill>
                  <a:srgbClr val="282C40"/>
                </a:solidFill>
                <a:latin typeface="ClassiqueSaigon"/>
              </a:rPr>
              <a:t>prefer</a:t>
            </a:r>
            <a:r>
              <a:rPr lang="en-US" sz="9600" dirty="0" smtClean="0">
                <a:solidFill>
                  <a:srgbClr val="282C40"/>
                </a:solidFill>
                <a:latin typeface="ClassiqueSaigon"/>
              </a:rPr>
              <a:t> to receive information on </a:t>
            </a:r>
            <a:r>
              <a:rPr lang="en-US" sz="9600" b="1" dirty="0" smtClean="0">
                <a:solidFill>
                  <a:srgbClr val="282C40"/>
                </a:solidFill>
                <a:latin typeface="ClassiqueSaigon"/>
              </a:rPr>
              <a:t>Website.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600" dirty="0" smtClean="0">
              <a:solidFill>
                <a:srgbClr val="282C40"/>
              </a:solidFill>
              <a:latin typeface="ClassiqueSaigon"/>
            </a:endParaRPr>
          </a:p>
          <a:p>
            <a:r>
              <a:rPr lang="en-US" sz="9600" dirty="0" smtClean="0">
                <a:solidFill>
                  <a:srgbClr val="282C40"/>
                </a:solidFill>
              </a:rPr>
              <a:t>that enables users to communicate with each other by posting information, comments, messages, images, </a:t>
            </a:r>
            <a:r>
              <a:rPr lang="en-US" sz="9600" dirty="0" err="1" smtClean="0">
                <a:solidFill>
                  <a:srgbClr val="282C40"/>
                </a:solidFill>
              </a:rPr>
              <a:t>etc.subsections</a:t>
            </a:r>
            <a:endParaRPr lang="en-US" sz="9600" dirty="0"/>
          </a:p>
        </p:txBody>
      </p:sp>
      <p:sp>
        <p:nvSpPr>
          <p:cNvPr id="4" name="Slide Number Placeholder 3"/>
          <p:cNvSpPr>
            <a:spLocks noGrp="1"/>
          </p:cNvSpPr>
          <p:nvPr>
            <p:ph type="sldNum" sz="quarter" idx="10"/>
          </p:nvPr>
        </p:nvSpPr>
        <p:spPr/>
        <p:txBody>
          <a:bodyPr/>
          <a:lstStyle/>
          <a:p>
            <a:fld id="{55CA39D6-EFE8-4525-ACAE-FBCACC418D06}" type="slidenum">
              <a:rPr lang="en-US" smtClean="0"/>
              <a:t>10</a:t>
            </a:fld>
            <a:endParaRPr lang="en-US"/>
          </a:p>
        </p:txBody>
      </p:sp>
    </p:spTree>
    <p:extLst>
      <p:ext uri="{BB962C8B-B14F-4D97-AF65-F5344CB8AC3E}">
        <p14:creationId xmlns:p14="http://schemas.microsoft.com/office/powerpoint/2010/main" val="2258748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82C40"/>
                </a:solidFill>
                <a:latin typeface="ClassiqueSaigon"/>
              </a:rPr>
              <a:t>Pr</a:t>
            </a:r>
            <a:r>
              <a:rPr lang="en-US" sz="7200" b="1" dirty="0" smtClean="0">
                <a:solidFill>
                  <a:srgbClr val="282C40"/>
                </a:solidFill>
                <a:latin typeface="ClassiqueSaigon"/>
              </a:rPr>
              <a:t>ov</a:t>
            </a:r>
            <a:r>
              <a:rPr lang="en-US" sz="9600" b="1" dirty="0" smtClean="0">
                <a:solidFill>
                  <a:srgbClr val="282C40"/>
                </a:solidFill>
                <a:latin typeface="ClassiqueSaigon"/>
              </a:rPr>
              <a:t>ide</a:t>
            </a:r>
            <a:r>
              <a:rPr lang="en-US" sz="9600" dirty="0" smtClean="0">
                <a:solidFill>
                  <a:srgbClr val="282C40"/>
                </a:solidFill>
                <a:latin typeface="ClassiqueSaigon"/>
              </a:rPr>
              <a:t> organizations, individuals, and governmental agencies the ability to offer </a:t>
            </a:r>
            <a:r>
              <a:rPr lang="en-US" sz="9600" b="1" dirty="0" smtClean="0">
                <a:solidFill>
                  <a:srgbClr val="282C40"/>
                </a:solidFill>
                <a:latin typeface="ClassiqueSaigon"/>
              </a:rPr>
              <a:t>information</a:t>
            </a:r>
            <a:r>
              <a:rPr lang="en-US" sz="9600" dirty="0" smtClean="0">
                <a:solidFill>
                  <a:srgbClr val="282C40"/>
                </a:solidFill>
                <a:latin typeface="ClassiqueSaigon"/>
              </a:rPr>
              <a:t> to the public in an organized, consolidated manner.</a:t>
            </a:r>
          </a:p>
          <a:p>
            <a:pPr marL="0" marR="0" indent="0" algn="l" defTabSz="914400" rtl="0" eaLnBrk="1" fontAlgn="auto" latinLnBrk="0" hangingPunct="1">
              <a:lnSpc>
                <a:spcPct val="100000"/>
              </a:lnSpc>
              <a:spcBef>
                <a:spcPts val="0"/>
              </a:spcBef>
              <a:spcAft>
                <a:spcPts val="0"/>
              </a:spcAft>
              <a:buClrTx/>
              <a:buSzTx/>
              <a:buFontTx/>
              <a:buNone/>
              <a:tabLst/>
              <a:defRPr/>
            </a:pPr>
            <a:r>
              <a:rPr lang="en-US" sz="9600" dirty="0" smtClean="0">
                <a:solidFill>
                  <a:srgbClr val="282C40"/>
                </a:solidFill>
                <a:latin typeface="ClassiqueSaigon"/>
              </a:rPr>
              <a:t>Audiences </a:t>
            </a:r>
            <a:r>
              <a:rPr lang="en-US" sz="9600" b="1" dirty="0" smtClean="0">
                <a:solidFill>
                  <a:srgbClr val="282C40"/>
                </a:solidFill>
                <a:latin typeface="ClassiqueSaigon"/>
              </a:rPr>
              <a:t>prefer</a:t>
            </a:r>
            <a:r>
              <a:rPr lang="en-US" sz="9600" dirty="0" smtClean="0">
                <a:solidFill>
                  <a:srgbClr val="282C40"/>
                </a:solidFill>
                <a:latin typeface="ClassiqueSaigon"/>
              </a:rPr>
              <a:t> to receive information on </a:t>
            </a:r>
            <a:r>
              <a:rPr lang="en-US" sz="9600" b="1" dirty="0" smtClean="0">
                <a:solidFill>
                  <a:srgbClr val="282C40"/>
                </a:solidFill>
                <a:latin typeface="ClassiqueSaigon"/>
              </a:rPr>
              <a:t>Website.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600" dirty="0" smtClean="0">
              <a:solidFill>
                <a:srgbClr val="282C40"/>
              </a:solidFill>
              <a:latin typeface="ClassiqueSaigon"/>
            </a:endParaRPr>
          </a:p>
          <a:p>
            <a:r>
              <a:rPr lang="en-US" sz="9600" dirty="0" smtClean="0">
                <a:solidFill>
                  <a:srgbClr val="282C40"/>
                </a:solidFill>
              </a:rPr>
              <a:t>that enables users to communicate with each other by posting information, comments, messages, images, </a:t>
            </a:r>
            <a:r>
              <a:rPr lang="en-US" sz="9600" dirty="0" err="1" smtClean="0">
                <a:solidFill>
                  <a:srgbClr val="282C40"/>
                </a:solidFill>
              </a:rPr>
              <a:t>etc.subsections</a:t>
            </a:r>
            <a:endParaRPr lang="en-US" sz="9600" dirty="0"/>
          </a:p>
        </p:txBody>
      </p:sp>
      <p:sp>
        <p:nvSpPr>
          <p:cNvPr id="4" name="Slide Number Placeholder 3"/>
          <p:cNvSpPr>
            <a:spLocks noGrp="1"/>
          </p:cNvSpPr>
          <p:nvPr>
            <p:ph type="sldNum" sz="quarter" idx="10"/>
          </p:nvPr>
        </p:nvSpPr>
        <p:spPr/>
        <p:txBody>
          <a:bodyPr/>
          <a:lstStyle/>
          <a:p>
            <a:fld id="{55CA39D6-EFE8-4525-ACAE-FBCACC418D06}" type="slidenum">
              <a:rPr lang="en-US" smtClean="0"/>
              <a:t>13</a:t>
            </a:fld>
            <a:endParaRPr lang="en-US"/>
          </a:p>
        </p:txBody>
      </p:sp>
    </p:spTree>
    <p:extLst>
      <p:ext uri="{BB962C8B-B14F-4D97-AF65-F5344CB8AC3E}">
        <p14:creationId xmlns:p14="http://schemas.microsoft.com/office/powerpoint/2010/main" val="225874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8876D52-BA52-4719-942A-1B2451EC308A}" type="datetimeFigureOut">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62093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876D52-BA52-4719-942A-1B2451EC308A}" type="datetimeFigureOut">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134350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876D52-BA52-4719-942A-1B2451EC308A}" type="datetimeFigureOut">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186927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876D52-BA52-4719-942A-1B2451EC308A}" type="datetimeFigureOut">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235984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876D52-BA52-4719-942A-1B2451EC308A}" type="datetimeFigureOut">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14045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876D52-BA52-4719-942A-1B2451EC308A}" type="datetimeFigureOut">
              <a:rPr lang="en-US" smtClean="0"/>
              <a:t>11/23/2018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42007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876D52-BA52-4719-942A-1B2451EC308A}" type="datetimeFigureOut">
              <a:rPr lang="en-US" smtClean="0"/>
              <a:t>11/23/2018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1702624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876D52-BA52-4719-942A-1B2451EC308A}" type="datetimeFigureOut">
              <a:rPr lang="en-US" smtClean="0"/>
              <a:t>11/23/2018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364767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876D52-BA52-4719-942A-1B2451EC308A}" type="datetimeFigureOut">
              <a:rPr lang="en-US" smtClean="0"/>
              <a:t>11/23/2018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2984241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876D52-BA52-4719-942A-1B2451EC308A}" type="datetimeFigureOut">
              <a:rPr lang="en-US" smtClean="0"/>
              <a:t>11/23/2018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3832143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876D52-BA52-4719-942A-1B2451EC308A}" type="datetimeFigureOut">
              <a:rPr lang="en-US" smtClean="0"/>
              <a:t>11/23/2018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2B6F9F-0F61-4DE4-86EE-1687722A04B8}" type="slidenum">
              <a:rPr lang="en-US" smtClean="0"/>
              <a:t>‹#›</a:t>
            </a:fld>
            <a:endParaRPr lang="en-US"/>
          </a:p>
        </p:txBody>
      </p:sp>
    </p:spTree>
    <p:extLst>
      <p:ext uri="{BB962C8B-B14F-4D97-AF65-F5344CB8AC3E}">
        <p14:creationId xmlns:p14="http://schemas.microsoft.com/office/powerpoint/2010/main" val="415009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76D52-BA52-4719-942A-1B2451EC308A}" type="datetimeFigureOut">
              <a:rPr lang="en-US" smtClean="0"/>
              <a:t>11/23/2018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6F9F-0F61-4DE4-86EE-1687722A04B8}" type="slidenum">
              <a:rPr lang="en-US" smtClean="0"/>
              <a:t>‹#›</a:t>
            </a:fld>
            <a:endParaRPr lang="en-US"/>
          </a:p>
        </p:txBody>
      </p:sp>
    </p:spTree>
    <p:extLst>
      <p:ext uri="{BB962C8B-B14F-4D97-AF65-F5344CB8AC3E}">
        <p14:creationId xmlns:p14="http://schemas.microsoft.com/office/powerpoint/2010/main" val="1046121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13000" b="-13000"/>
          </a:stretch>
        </a:blipFill>
        <a:effectLst/>
      </p:bgPr>
    </p:bg>
    <p:spTree>
      <p:nvGrpSpPr>
        <p:cNvPr id="1" name=""/>
        <p:cNvGrpSpPr/>
        <p:nvPr/>
      </p:nvGrpSpPr>
      <p:grpSpPr>
        <a:xfrm>
          <a:off x="0" y="0"/>
          <a:ext cx="0" cy="0"/>
          <a:chOff x="0" y="0"/>
          <a:chExt cx="0" cy="0"/>
        </a:xfrm>
      </p:grpSpPr>
      <p:sp>
        <p:nvSpPr>
          <p:cNvPr id="2" name="TextBox 1"/>
          <p:cNvSpPr txBox="1"/>
          <p:nvPr/>
        </p:nvSpPr>
        <p:spPr>
          <a:xfrm>
            <a:off x="0" y="423768"/>
            <a:ext cx="12192000" cy="707886"/>
          </a:xfrm>
          <a:prstGeom prst="rect">
            <a:avLst/>
          </a:prstGeom>
          <a:noFill/>
        </p:spPr>
        <p:txBody>
          <a:bodyPr wrap="square" rtlCol="0">
            <a:spAutoFit/>
          </a:bodyPr>
          <a:lstStyle/>
          <a:p>
            <a:pPr algn="ctr"/>
            <a:r>
              <a:rPr lang="en-US" sz="4000" smtClean="0">
                <a:solidFill>
                  <a:srgbClr val="EF635B"/>
                </a:solidFill>
                <a:latin typeface="Times New Roman" panose="02020603050405020304" pitchFamily="18" charset="0"/>
                <a:cs typeface="Times New Roman" panose="02020603050405020304" pitchFamily="18" charset="0"/>
              </a:rPr>
              <a:t>Phân tích thiết kế giải thuật</a:t>
            </a:r>
            <a:endParaRPr lang="en-US" sz="4000" dirty="0">
              <a:solidFill>
                <a:srgbClr val="EF635B"/>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 y="1473298"/>
            <a:ext cx="12191999" cy="861774"/>
          </a:xfrm>
          <a:prstGeom prst="rect">
            <a:avLst/>
          </a:prstGeom>
          <a:noFill/>
        </p:spPr>
        <p:txBody>
          <a:bodyPr wrap="square" rtlCol="0">
            <a:spAutoFit/>
          </a:bodyPr>
          <a:lstStyle/>
          <a:p>
            <a:pPr algn="ctr"/>
            <a:r>
              <a:rPr lang="en-US" sz="5000" smtClean="0">
                <a:solidFill>
                  <a:srgbClr val="EF635B"/>
                </a:solidFill>
                <a:cs typeface="Times New Roman" panose="02020603050405020304" pitchFamily="18" charset="0"/>
              </a:rPr>
              <a:t>Đồ án  :  Sắp xếp container </a:t>
            </a:r>
            <a:endParaRPr lang="en-US" sz="5000" dirty="0">
              <a:solidFill>
                <a:srgbClr val="EF635B"/>
              </a:solidFill>
              <a:cs typeface="Times New Roman" panose="02020603050405020304" pitchFamily="18" charset="0"/>
            </a:endParaRPr>
          </a:p>
        </p:txBody>
      </p:sp>
      <p:sp>
        <p:nvSpPr>
          <p:cNvPr id="3" name="TextBox 2"/>
          <p:cNvSpPr txBox="1"/>
          <p:nvPr/>
        </p:nvSpPr>
        <p:spPr>
          <a:xfrm>
            <a:off x="0" y="4371033"/>
            <a:ext cx="2734788" cy="2092881"/>
          </a:xfrm>
          <a:prstGeom prst="rect">
            <a:avLst/>
          </a:prstGeom>
          <a:noFill/>
        </p:spPr>
        <p:txBody>
          <a:bodyPr wrap="none" rtlCol="0">
            <a:spAutoFit/>
          </a:bodyPr>
          <a:lstStyle/>
          <a:p>
            <a:r>
              <a:rPr lang="en-US" sz="2600" smtClean="0"/>
              <a:t>Thành viên:</a:t>
            </a:r>
          </a:p>
          <a:p>
            <a:endParaRPr lang="en-US" sz="2600"/>
          </a:p>
          <a:p>
            <a:r>
              <a:rPr lang="en-US" sz="2600" smtClean="0"/>
              <a:t>Trần Bá Quân Thụy</a:t>
            </a:r>
          </a:p>
          <a:p>
            <a:endParaRPr lang="en-US" sz="2600"/>
          </a:p>
          <a:p>
            <a:r>
              <a:rPr lang="en-US" sz="2600" smtClean="0"/>
              <a:t>Trần Xuân Hoàng</a:t>
            </a:r>
            <a:endParaRPr lang="en-US" sz="2600"/>
          </a:p>
        </p:txBody>
      </p:sp>
    </p:spTree>
    <p:extLst>
      <p:ext uri="{BB962C8B-B14F-4D97-AF65-F5344CB8AC3E}">
        <p14:creationId xmlns:p14="http://schemas.microsoft.com/office/powerpoint/2010/main" val="21317512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0" y="785532"/>
            <a:ext cx="12192000" cy="5016758"/>
          </a:xfrm>
          <a:prstGeom prst="rect">
            <a:avLst/>
          </a:prstGeom>
          <a:noFill/>
        </p:spPr>
        <p:txBody>
          <a:bodyPr wrap="square" rtlCol="0">
            <a:spAutoFit/>
          </a:bodyPr>
          <a:lstStyle/>
          <a:p>
            <a:r>
              <a:rPr lang="en-US" sz="2700">
                <a:solidFill>
                  <a:srgbClr val="FF0000"/>
                </a:solidFill>
              </a:rPr>
              <a:t>Ưu điểm  : </a:t>
            </a:r>
            <a:endParaRPr lang="en-US" sz="2700" smtClean="0">
              <a:solidFill>
                <a:srgbClr val="FF0000"/>
              </a:solidFill>
            </a:endParaRPr>
          </a:p>
          <a:p>
            <a:r>
              <a:rPr lang="en-US" sz="2700" smtClean="0"/>
              <a:t>- Dễ dàng ánh xạ từ mảng 2 chiều của ví dụ mẫu thực tế vào mảng 2 chiều của thuật toán</a:t>
            </a:r>
            <a:endParaRPr lang="en-US" sz="2700"/>
          </a:p>
          <a:p>
            <a:r>
              <a:rPr lang="en-US" sz="2700"/>
              <a:t>- Tiết kiệm được tối ưu chiều dài sân</a:t>
            </a:r>
          </a:p>
          <a:p>
            <a:r>
              <a:rPr lang="en-US" sz="2700">
                <a:solidFill>
                  <a:srgbClr val="FF0000"/>
                </a:solidFill>
              </a:rPr>
              <a:t>Nhược điểm   :</a:t>
            </a:r>
          </a:p>
          <a:p>
            <a:pPr marL="342900" indent="-342900">
              <a:buFontTx/>
              <a:buChar char="-"/>
            </a:pPr>
            <a:r>
              <a:rPr lang="en-US" sz="2700" smtClean="0"/>
              <a:t>Số </a:t>
            </a:r>
            <a:r>
              <a:rPr lang="en-US" sz="2700"/>
              <a:t>bước có thể tăng lên do có thể sử dụng bãi </a:t>
            </a:r>
            <a:r>
              <a:rPr lang="en-US" sz="2700" smtClean="0"/>
              <a:t>tạm</a:t>
            </a:r>
          </a:p>
          <a:p>
            <a:pPr marL="342900" indent="-342900">
              <a:buFontTx/>
              <a:buChar char="-"/>
            </a:pPr>
            <a:r>
              <a:rPr lang="en-US" sz="2700" smtClean="0"/>
              <a:t>Mảng 2 chiều sẽ gây khó kiểm soát và phức tạp trong việc kiểm soát đầu ra và tiến trình xử lý của thuật toán</a:t>
            </a:r>
          </a:p>
          <a:p>
            <a:r>
              <a:rPr lang="en-US" sz="2700" smtClean="0">
                <a:solidFill>
                  <a:srgbClr val="FF0000"/>
                </a:solidFill>
              </a:rPr>
              <a:t>Điểm mở rộng  : </a:t>
            </a:r>
          </a:p>
          <a:p>
            <a:pPr marL="342900" indent="-342900">
              <a:buFontTx/>
              <a:buChar char="-"/>
            </a:pPr>
            <a:r>
              <a:rPr lang="en-US" sz="2700" smtClean="0"/>
              <a:t>Trong quá trình xây dựng thuật toán cần tạo nhiều breakpoint để kiểm tra các trường hợp gây lỗi </a:t>
            </a:r>
            <a:endParaRPr lang="en-US" sz="2700"/>
          </a:p>
          <a:p>
            <a:endParaRPr lang="en-US" sz="2300"/>
          </a:p>
        </p:txBody>
      </p:sp>
    </p:spTree>
    <p:extLst>
      <p:ext uri="{BB962C8B-B14F-4D97-AF65-F5344CB8AC3E}">
        <p14:creationId xmlns:p14="http://schemas.microsoft.com/office/powerpoint/2010/main" val="2789269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5000" b="-5000"/>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E7A086BE-B4A4-9B4E-8DB9-7E08A66953D9}"/>
              </a:ext>
            </a:extLst>
          </p:cNvPr>
          <p:cNvSpPr/>
          <p:nvPr/>
        </p:nvSpPr>
        <p:spPr>
          <a:xfrm>
            <a:off x="0" y="10048"/>
            <a:ext cx="121920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mtClean="0">
                <a:solidFill>
                  <a:srgbClr val="282C40"/>
                </a:solidFill>
                <a:latin typeface="Bebas Neue" panose="020B0606020202050201" charset="0"/>
              </a:rPr>
              <a:t>1.2 Giải thuật sắp xếp thứ 2</a:t>
            </a:r>
            <a:endParaRPr lang="en-US" sz="6000" b="1" dirty="0">
              <a:solidFill>
                <a:srgbClr val="282C40"/>
              </a:solidFill>
              <a:latin typeface="Bebas Neue" panose="020B0606020202050201" charset="0"/>
            </a:endParaRPr>
          </a:p>
        </p:txBody>
      </p:sp>
      <p:sp>
        <p:nvSpPr>
          <p:cNvPr id="3" name="TextBox 2"/>
          <p:cNvSpPr txBox="1"/>
          <p:nvPr/>
        </p:nvSpPr>
        <p:spPr>
          <a:xfrm>
            <a:off x="0" y="1609498"/>
            <a:ext cx="11957538" cy="3985706"/>
          </a:xfrm>
          <a:prstGeom prst="rect">
            <a:avLst/>
          </a:prstGeom>
          <a:noFill/>
        </p:spPr>
        <p:txBody>
          <a:bodyPr wrap="square" rtlCol="0">
            <a:spAutoFit/>
          </a:bodyPr>
          <a:lstStyle/>
          <a:p>
            <a:r>
              <a:rPr lang="en-US" sz="2300" smtClean="0">
                <a:solidFill>
                  <a:srgbClr val="FF0000"/>
                </a:solidFill>
              </a:rPr>
              <a:t>Đầu vào : </a:t>
            </a:r>
            <a:r>
              <a:rPr lang="en-US" sz="2300" smtClean="0"/>
              <a:t>mảng 2 chiều container và chiều cao của sân bãi  </a:t>
            </a:r>
          </a:p>
          <a:p>
            <a:endParaRPr lang="en-US" sz="2300"/>
          </a:p>
          <a:p>
            <a:r>
              <a:rPr lang="en-US" sz="2300" smtClean="0">
                <a:solidFill>
                  <a:srgbClr val="FF0000"/>
                </a:solidFill>
              </a:rPr>
              <a:t>Đầu ra  : </a:t>
            </a:r>
            <a:r>
              <a:rPr lang="en-US" sz="2300" smtClean="0"/>
              <a:t>một danh sách trình tự bóc , vị trí đặt và 1 danh sách queue của các container đã sắp xếp</a:t>
            </a:r>
          </a:p>
          <a:p>
            <a:endParaRPr lang="en-US" sz="2300">
              <a:solidFill>
                <a:srgbClr val="FF0000"/>
              </a:solidFill>
            </a:endParaRPr>
          </a:p>
          <a:p>
            <a:r>
              <a:rPr lang="en-US" sz="2300" smtClean="0">
                <a:solidFill>
                  <a:srgbClr val="FF0000"/>
                </a:solidFill>
              </a:rPr>
              <a:t>Ý tưởng thuật toán  : </a:t>
            </a:r>
            <a:endParaRPr lang="en-US" sz="2300"/>
          </a:p>
          <a:p>
            <a:pPr marL="342900" indent="-342900">
              <a:buFontTx/>
              <a:buChar char="-"/>
            </a:pPr>
            <a:r>
              <a:rPr lang="en-US" sz="2300" smtClean="0"/>
              <a:t>Tạo 1 danh sách gồm các stack mỗi stack tương ứng 1 cột trong mảng 2 chiều. </a:t>
            </a:r>
          </a:p>
          <a:p>
            <a:pPr marL="342900" indent="-342900">
              <a:buFontTx/>
              <a:buChar char="-"/>
            </a:pPr>
            <a:r>
              <a:rPr lang="en-US" sz="2300" smtClean="0"/>
              <a:t>Lần lượt bóc 1 giá trị trong từng stack bỏ vào list tạm và tìm số lớn nhất trong đó.</a:t>
            </a:r>
          </a:p>
          <a:p>
            <a:pPr marL="342900" indent="-342900">
              <a:buFontTx/>
              <a:buChar char="-"/>
            </a:pPr>
            <a:r>
              <a:rPr lang="en-US" sz="2300" smtClean="0"/>
              <a:t> Sau đó sẽ bỏ vào danh sách trình tự bóc và  danh sách queue với điều kiện số bỏ vào nhỏ hơn số xếp dưới nó trường hợp lớn hơn thì sẽ tạo ra 1 queue mới và bỏ vào.</a:t>
            </a:r>
          </a:p>
          <a:p>
            <a:endParaRPr lang="en-US" sz="2300" smtClean="0"/>
          </a:p>
          <a:p>
            <a:pPr marL="342900" indent="-342900">
              <a:buFontTx/>
              <a:buChar char="-"/>
            </a:pPr>
            <a:endParaRPr lang="en-US" sz="2300"/>
          </a:p>
        </p:txBody>
      </p:sp>
    </p:spTree>
    <p:extLst>
      <p:ext uri="{BB962C8B-B14F-4D97-AF65-F5344CB8AC3E}">
        <p14:creationId xmlns:p14="http://schemas.microsoft.com/office/powerpoint/2010/main" val="3926028320"/>
      </p:ext>
    </p:extLst>
  </p:cSld>
  <p:clrMapOvr>
    <a:masterClrMapping/>
  </p:clrMapOvr>
  <mc:AlternateContent xmlns:mc="http://schemas.openxmlformats.org/markup-compatibility/2006" xmlns:p14="http://schemas.microsoft.com/office/powerpoint/2010/main">
    <mc:Choice Requires="p14">
      <p:transition spd="slow" p14:dur="900" advTm="5028">
        <p14:warp dir="in"/>
      </p:transition>
    </mc:Choice>
    <mc:Fallback xmlns="">
      <p:transition spd="slow" advTm="5028">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5000" b="-5000"/>
          </a:stretch>
        </a:blipFill>
        <a:effectLst/>
      </p:bgPr>
    </p:bg>
    <p:spTree>
      <p:nvGrpSpPr>
        <p:cNvPr id="1" name=""/>
        <p:cNvGrpSpPr/>
        <p:nvPr/>
      </p:nvGrpSpPr>
      <p:grpSpPr>
        <a:xfrm>
          <a:off x="0" y="0"/>
          <a:ext cx="0" cy="0"/>
          <a:chOff x="0" y="0"/>
          <a:chExt cx="0" cy="0"/>
        </a:xfrm>
      </p:grpSpPr>
      <p:sp>
        <p:nvSpPr>
          <p:cNvPr id="2" name="Rectangle 1"/>
          <p:cNvSpPr/>
          <p:nvPr/>
        </p:nvSpPr>
        <p:spPr>
          <a:xfrm>
            <a:off x="200967" y="136141"/>
            <a:ext cx="11605846" cy="6247864"/>
          </a:xfrm>
          <a:prstGeom prst="rect">
            <a:avLst/>
          </a:prstGeom>
        </p:spPr>
        <p:txBody>
          <a:bodyPr wrap="square">
            <a:spAutoFit/>
          </a:bodyPr>
          <a:lstStyle/>
          <a:p>
            <a:r>
              <a:rPr lang="en-US" sz="2000" smtClean="0"/>
              <a:t>List&lt;Stack&gt; : danh sách gồm các stack với mỗi stack tương ứng 1 cột trong mảng 2 chiều container cho trước</a:t>
            </a:r>
          </a:p>
          <a:p>
            <a:r>
              <a:rPr lang="en-US" sz="2000" smtClean="0"/>
              <a:t>tempListSorting :  danh sách các container lấy ra từ các stack để tìm container có số lớn nhất</a:t>
            </a:r>
          </a:p>
          <a:p>
            <a:r>
              <a:rPr lang="en-US" sz="2000" smtClean="0"/>
              <a:t> ListResult &lt;Stack&gt; : danh sách các stack lưu kết quả sắp xếp</a:t>
            </a:r>
          </a:p>
          <a:p>
            <a:r>
              <a:rPr lang="en-US" sz="2000" smtClean="0"/>
              <a:t>Mã </a:t>
            </a:r>
            <a:r>
              <a:rPr lang="en-US" sz="2000"/>
              <a:t>giả </a:t>
            </a:r>
            <a:r>
              <a:rPr lang="en-US" sz="2000" smtClean="0"/>
              <a:t>:</a:t>
            </a:r>
          </a:p>
          <a:p>
            <a:endParaRPr lang="en-US" sz="2000"/>
          </a:p>
          <a:p>
            <a:r>
              <a:rPr lang="en-US" sz="2000" smtClean="0"/>
              <a:t>while  </a:t>
            </a:r>
            <a:r>
              <a:rPr lang="en-US" sz="2000"/>
              <a:t>list&lt;Stack&gt; != empty</a:t>
            </a:r>
          </a:p>
          <a:p>
            <a:r>
              <a:rPr lang="en-US" sz="2000" smtClean="0"/>
              <a:t>  for </a:t>
            </a:r>
            <a:r>
              <a:rPr lang="en-US" sz="2000"/>
              <a:t>all stack in list&lt;stack&gt;</a:t>
            </a:r>
          </a:p>
          <a:p>
            <a:r>
              <a:rPr lang="en-US" sz="2000" smtClean="0"/>
              <a:t>    for </a:t>
            </a:r>
            <a:r>
              <a:rPr lang="en-US" sz="2000"/>
              <a:t>all element in stack </a:t>
            </a:r>
          </a:p>
          <a:p>
            <a:r>
              <a:rPr lang="en-US" sz="2000" smtClean="0"/>
              <a:t>      if </a:t>
            </a:r>
            <a:r>
              <a:rPr lang="en-US" sz="2000"/>
              <a:t>stack.get(element) != 0</a:t>
            </a:r>
          </a:p>
          <a:p>
            <a:r>
              <a:rPr lang="en-US" sz="2000" smtClean="0"/>
              <a:t>       add </a:t>
            </a:r>
            <a:r>
              <a:rPr lang="en-US" sz="2000"/>
              <a:t>element to tempListSorting </a:t>
            </a:r>
          </a:p>
          <a:p>
            <a:r>
              <a:rPr lang="en-US" sz="2000" smtClean="0"/>
              <a:t>     end </a:t>
            </a:r>
            <a:r>
              <a:rPr lang="en-US" sz="2000"/>
              <a:t>if </a:t>
            </a:r>
          </a:p>
          <a:p>
            <a:r>
              <a:rPr lang="en-US" sz="2000" smtClean="0"/>
              <a:t>   end </a:t>
            </a:r>
            <a:r>
              <a:rPr lang="en-US" sz="2000"/>
              <a:t>for</a:t>
            </a:r>
          </a:p>
          <a:p>
            <a:r>
              <a:rPr lang="en-US" sz="2000" smtClean="0"/>
              <a:t>   sort tempListSorting</a:t>
            </a:r>
          </a:p>
          <a:p>
            <a:r>
              <a:rPr lang="en-US" sz="2000" smtClean="0"/>
              <a:t>   If </a:t>
            </a:r>
            <a:r>
              <a:rPr lang="en-US" sz="2000"/>
              <a:t>max </a:t>
            </a:r>
            <a:r>
              <a:rPr lang="en-US" sz="2000" smtClean="0"/>
              <a:t>tempListSorting &lt;   ListResult&lt;Stack&gt; [ current ].get(element)  :</a:t>
            </a:r>
          </a:p>
          <a:p>
            <a:r>
              <a:rPr lang="en-US" sz="2000" smtClean="0"/>
              <a:t>      add max tempListSorting to ListResult&lt;Stack&gt; [ current]</a:t>
            </a:r>
          </a:p>
          <a:p>
            <a:r>
              <a:rPr lang="en-US" sz="2000" smtClean="0"/>
              <a:t>   else :</a:t>
            </a:r>
          </a:p>
          <a:p>
            <a:r>
              <a:rPr lang="en-US" sz="2000"/>
              <a:t> </a:t>
            </a:r>
            <a:r>
              <a:rPr lang="en-US" sz="2000" smtClean="0"/>
              <a:t>     current + 1 </a:t>
            </a:r>
          </a:p>
          <a:p>
            <a:r>
              <a:rPr lang="en-US" sz="2000"/>
              <a:t>      add max tempListSorting to ListResult&lt;Stack&gt; [ current</a:t>
            </a:r>
            <a:r>
              <a:rPr lang="en-US" sz="2000" smtClean="0"/>
              <a:t>]</a:t>
            </a:r>
            <a:endParaRPr lang="en-US" sz="2000"/>
          </a:p>
          <a:p>
            <a:r>
              <a:rPr lang="en-US" sz="2000" smtClean="0"/>
              <a:t>  end </a:t>
            </a:r>
            <a:r>
              <a:rPr lang="en-US" sz="2000"/>
              <a:t>for</a:t>
            </a:r>
          </a:p>
          <a:p>
            <a:r>
              <a:rPr lang="en-US" sz="2000" smtClean="0"/>
              <a:t>end while</a:t>
            </a:r>
            <a:endParaRPr lang="en-US" sz="2000"/>
          </a:p>
        </p:txBody>
      </p:sp>
    </p:spTree>
    <p:extLst>
      <p:ext uri="{BB962C8B-B14F-4D97-AF65-F5344CB8AC3E}">
        <p14:creationId xmlns:p14="http://schemas.microsoft.com/office/powerpoint/2010/main" val="305517622"/>
      </p:ext>
    </p:extLst>
  </p:cSld>
  <p:clrMapOvr>
    <a:masterClrMapping/>
  </p:clrMapOvr>
  <mc:AlternateContent xmlns:mc="http://schemas.openxmlformats.org/markup-compatibility/2006" xmlns:p14="http://schemas.microsoft.com/office/powerpoint/2010/main">
    <mc:Choice Requires="p14">
      <p:transition spd="slow" p14:dur="900" advTm="5028">
        <p14:warp dir="in"/>
      </p:transition>
    </mc:Choice>
    <mc:Fallback xmlns="">
      <p:transition spd="slow" advTm="5028">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0" y="785532"/>
            <a:ext cx="12192000" cy="3831818"/>
          </a:xfrm>
          <a:prstGeom prst="rect">
            <a:avLst/>
          </a:prstGeom>
          <a:noFill/>
        </p:spPr>
        <p:txBody>
          <a:bodyPr wrap="square" rtlCol="0">
            <a:spAutoFit/>
          </a:bodyPr>
          <a:lstStyle/>
          <a:p>
            <a:r>
              <a:rPr lang="en-US" sz="2700">
                <a:solidFill>
                  <a:srgbClr val="FF0000"/>
                </a:solidFill>
              </a:rPr>
              <a:t>Ưu điểm  : </a:t>
            </a:r>
            <a:endParaRPr lang="en-US" sz="2700" smtClean="0">
              <a:solidFill>
                <a:srgbClr val="FF0000"/>
              </a:solidFill>
            </a:endParaRPr>
          </a:p>
          <a:p>
            <a:pPr marL="457200" indent="-457200">
              <a:buFontTx/>
              <a:buChar char="-"/>
            </a:pPr>
            <a:r>
              <a:rPr lang="en-US" sz="2700" smtClean="0"/>
              <a:t>Thuật toán đơn giản và đáp ứng được yêu cầu của đề bài </a:t>
            </a:r>
          </a:p>
          <a:p>
            <a:pPr marL="457200" indent="-457200">
              <a:buFontTx/>
              <a:buChar char="-"/>
            </a:pPr>
            <a:r>
              <a:rPr lang="en-US" sz="2700" smtClean="0"/>
              <a:t>Thuật toán sẽ chạy nhanh hơn vì không phải tìm kiếm vị trí trống trước đó ( về mặt lý thuyết)</a:t>
            </a:r>
            <a:endParaRPr lang="en-US" sz="2700"/>
          </a:p>
          <a:p>
            <a:r>
              <a:rPr lang="en-US" sz="2700">
                <a:solidFill>
                  <a:srgbClr val="FF0000"/>
                </a:solidFill>
              </a:rPr>
              <a:t>Nhược điểm   :</a:t>
            </a:r>
          </a:p>
          <a:p>
            <a:pPr marL="342900" indent="-342900">
              <a:buFontTx/>
              <a:buChar char="-"/>
            </a:pPr>
            <a:r>
              <a:rPr lang="en-US" sz="2700" smtClean="0"/>
              <a:t>Chiều dài bãi sân sẽ không được tận dụng tối đa</a:t>
            </a:r>
          </a:p>
          <a:p>
            <a:r>
              <a:rPr lang="en-US" sz="2700" smtClean="0">
                <a:solidFill>
                  <a:srgbClr val="FF0000"/>
                </a:solidFill>
              </a:rPr>
              <a:t>Điểm mở rộng  : </a:t>
            </a:r>
          </a:p>
          <a:p>
            <a:r>
              <a:rPr lang="en-US" sz="2700" smtClean="0"/>
              <a:t>- Có thể thêm vào chức năng tìm vị trí trống trước đó của bãi chính để tiết kiệm sân bãi , bù lại sẽ làm tăng thời gian tìm được </a:t>
            </a:r>
            <a:endParaRPr lang="en-US" sz="2700"/>
          </a:p>
        </p:txBody>
      </p:sp>
    </p:spTree>
    <p:extLst>
      <p:ext uri="{BB962C8B-B14F-4D97-AF65-F5344CB8AC3E}">
        <p14:creationId xmlns:p14="http://schemas.microsoft.com/office/powerpoint/2010/main" val="4027032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5000" b="-5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7A086BE-B4A4-9B4E-8DB9-7E08A66953D9}"/>
              </a:ext>
            </a:extLst>
          </p:cNvPr>
          <p:cNvSpPr/>
          <p:nvPr/>
        </p:nvSpPr>
        <p:spPr>
          <a:xfrm>
            <a:off x="0" y="251159"/>
            <a:ext cx="12192000" cy="1828800"/>
          </a:xfrm>
          <a:prstGeom prst="rect">
            <a:avLst/>
          </a:prstGeom>
          <a:solidFill>
            <a:schemeClr val="bg2">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282C40"/>
                </a:solidFill>
                <a:latin typeface="Broadway" panose="04040905080B02020502" pitchFamily="82" charset="0"/>
              </a:rPr>
              <a:t>2</a:t>
            </a:r>
            <a:r>
              <a:rPr lang="en-US" sz="6000" b="1" smtClean="0">
                <a:solidFill>
                  <a:srgbClr val="282C40"/>
                </a:solidFill>
                <a:latin typeface="Broadway" panose="04040905080B02020502" pitchFamily="82" charset="0"/>
              </a:rPr>
              <a:t>. Giao diện và output</a:t>
            </a:r>
            <a:endParaRPr lang="en-US" sz="6000" b="1" dirty="0">
              <a:solidFill>
                <a:srgbClr val="282C40"/>
              </a:solidFill>
              <a:latin typeface="Broadway" panose="04040905080B02020502" pitchFamily="82" charset="0"/>
            </a:endParaRPr>
          </a:p>
        </p:txBody>
      </p:sp>
      <p:sp>
        <p:nvSpPr>
          <p:cNvPr id="5" name="Rectangle 4"/>
          <p:cNvSpPr/>
          <p:nvPr/>
        </p:nvSpPr>
        <p:spPr>
          <a:xfrm>
            <a:off x="0" y="2459504"/>
            <a:ext cx="12192000" cy="1938992"/>
          </a:xfrm>
          <a:prstGeom prst="rect">
            <a:avLst/>
          </a:prstGeom>
        </p:spPr>
        <p:txBody>
          <a:bodyPr wrap="square">
            <a:spAutoFit/>
          </a:bodyPr>
          <a:lstStyle/>
          <a:p>
            <a:r>
              <a:rPr lang="en-US" sz="4000" smtClean="0">
                <a:latin typeface="Times New Roman" panose="02020603050405020304" pitchFamily="18" charset="0"/>
                <a:cs typeface="Times New Roman" panose="02020603050405020304" pitchFamily="18" charset="0"/>
              </a:rPr>
              <a:t> + </a:t>
            </a:r>
            <a:r>
              <a:rPr lang="vi-VN" sz="4000" smtClean="0">
                <a:latin typeface="Times New Roman" panose="02020603050405020304" pitchFamily="18" charset="0"/>
                <a:cs typeface="Times New Roman" panose="02020603050405020304" pitchFamily="18" charset="0"/>
              </a:rPr>
              <a:t>Phát </a:t>
            </a:r>
            <a:r>
              <a:rPr lang="vi-VN" sz="4000">
                <a:latin typeface="Times New Roman" panose="02020603050405020304" pitchFamily="18" charset="0"/>
                <a:cs typeface="Times New Roman" panose="02020603050405020304" pitchFamily="18" charset="0"/>
              </a:rPr>
              <a:t>triển phần mềm theo hướng đối </a:t>
            </a:r>
            <a:r>
              <a:rPr lang="vi-VN" sz="4000" smtClean="0">
                <a:latin typeface="Times New Roman" panose="02020603050405020304" pitchFamily="18" charset="0"/>
                <a:cs typeface="Times New Roman" panose="02020603050405020304" pitchFamily="18" charset="0"/>
              </a:rPr>
              <a:t>tượng</a:t>
            </a:r>
            <a:endParaRPr lang="en-US" sz="4000" smtClean="0">
              <a:latin typeface="Times New Roman" panose="02020603050405020304" pitchFamily="18" charset="0"/>
              <a:cs typeface="Times New Roman" panose="02020603050405020304" pitchFamily="18" charset="0"/>
            </a:endParaRPr>
          </a:p>
          <a:p>
            <a:endParaRPr lang="en-US" sz="4000" smtClean="0">
              <a:latin typeface="Times New Roman" panose="02020603050405020304" pitchFamily="18" charset="0"/>
              <a:cs typeface="Times New Roman" panose="02020603050405020304" pitchFamily="18" charset="0"/>
            </a:endParaRPr>
          </a:p>
          <a:p>
            <a:r>
              <a:rPr lang="en-US" sz="4000" smtClean="0">
                <a:latin typeface="Times New Roman" panose="02020603050405020304" pitchFamily="18" charset="0"/>
                <a:cs typeface="Times New Roman" panose="02020603050405020304" pitchFamily="18" charset="0"/>
              </a:rPr>
              <a:t> + C</a:t>
            </a:r>
            <a:r>
              <a:rPr lang="vi-VN" sz="4000" smtClean="0">
                <a:latin typeface="Times New Roman" panose="02020603050405020304" pitchFamily="18" charset="0"/>
                <a:cs typeface="Times New Roman" panose="02020603050405020304" pitchFamily="18" charset="0"/>
              </a:rPr>
              <a:t>hia </a:t>
            </a:r>
            <a:r>
              <a:rPr lang="vi-VN" sz="4000">
                <a:latin typeface="Times New Roman" panose="02020603050405020304" pitchFamily="18" charset="0"/>
                <a:cs typeface="Times New Roman" panose="02020603050405020304" pitchFamily="18" charset="0"/>
              </a:rPr>
              <a:t>thành 3 module chính và 1 module phụ</a:t>
            </a:r>
            <a:r>
              <a:rPr lang="vi-V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552864"/>
      </p:ext>
    </p:extLst>
  </p:cSld>
  <p:clrMapOvr>
    <a:masterClrMapping/>
  </p:clrMapOvr>
  <mc:AlternateContent xmlns:mc="http://schemas.openxmlformats.org/markup-compatibility/2006" xmlns:p14="http://schemas.microsoft.com/office/powerpoint/2010/main">
    <mc:Choice Requires="p14">
      <p:transition spd="slow" p14:dur="900" advTm="5028">
        <p14:warp dir="in"/>
      </p:transition>
    </mc:Choice>
    <mc:Fallback xmlns="">
      <p:transition spd="slow" advTm="5028">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5000" b="-5000"/>
          </a:stretch>
        </a:blipFill>
        <a:effectLst/>
      </p:bgPr>
    </p:bg>
    <p:spTree>
      <p:nvGrpSpPr>
        <p:cNvPr id="1" name=""/>
        <p:cNvGrpSpPr/>
        <p:nvPr/>
      </p:nvGrpSpPr>
      <p:grpSpPr>
        <a:xfrm>
          <a:off x="0" y="0"/>
          <a:ext cx="0" cy="0"/>
          <a:chOff x="0" y="0"/>
          <a:chExt cx="0" cy="0"/>
        </a:xfrm>
      </p:grpSpPr>
      <p:sp>
        <p:nvSpPr>
          <p:cNvPr id="3" name="TextBox 2"/>
          <p:cNvSpPr txBox="1"/>
          <p:nvPr/>
        </p:nvSpPr>
        <p:spPr>
          <a:xfrm>
            <a:off x="0" y="495889"/>
            <a:ext cx="12192000" cy="5170646"/>
          </a:xfrm>
          <a:prstGeom prst="rect">
            <a:avLst/>
          </a:prstGeom>
          <a:noFill/>
        </p:spPr>
        <p:txBody>
          <a:bodyPr wrap="square" rtlCol="0">
            <a:spAutoFit/>
          </a:bodyPr>
          <a:lstStyle/>
          <a:p>
            <a:r>
              <a:rPr lang="en-US" sz="3000" smtClean="0">
                <a:latin typeface="Times New Roman" panose="02020603050405020304" pitchFamily="18" charset="0"/>
                <a:cs typeface="Times New Roman" panose="02020603050405020304" pitchFamily="18" charset="0"/>
              </a:rPr>
              <a:t>+ Module </a:t>
            </a:r>
            <a:r>
              <a:rPr lang="en-US" sz="3000">
                <a:latin typeface="Times New Roman" panose="02020603050405020304" pitchFamily="18" charset="0"/>
                <a:cs typeface="Times New Roman" panose="02020603050405020304" pitchFamily="18" charset="0"/>
              </a:rPr>
              <a:t>chính  : </a:t>
            </a:r>
          </a:p>
          <a:p>
            <a:r>
              <a:rPr lang="en-US" sz="3000" smtClean="0">
                <a:latin typeface="Times New Roman" panose="02020603050405020304" pitchFamily="18" charset="0"/>
                <a:cs typeface="Times New Roman" panose="02020603050405020304" pitchFamily="18" charset="0"/>
              </a:rPr>
              <a:t>-    Lớp Boundary ( giao diện ) :  giao diện đồ họa gồm các nút thao tác và để hiển thị quá trình chạy của thuật toán</a:t>
            </a:r>
          </a:p>
          <a:p>
            <a:pPr marL="457200" indent="-457200">
              <a:buFontTx/>
              <a:buChar char="-"/>
            </a:pPr>
            <a:r>
              <a:rPr lang="en-US" sz="3000" smtClean="0">
                <a:latin typeface="Times New Roman" panose="02020603050405020304" pitchFamily="18" charset="0"/>
                <a:cs typeface="Times New Roman" panose="02020603050405020304" pitchFamily="18" charset="0"/>
              </a:rPr>
              <a:t>Lớp Entity  ( đối tượng, thực thể ) : </a:t>
            </a:r>
            <a:r>
              <a:rPr lang="vi-VN" sz="3000">
                <a:latin typeface="Times New Roman" panose="02020603050405020304" pitchFamily="18" charset="0"/>
                <a:cs typeface="Times New Roman" panose="02020603050405020304" pitchFamily="18" charset="0"/>
              </a:rPr>
              <a:t>Chứa các lớp đối tượng để lưu thông tin </a:t>
            </a:r>
            <a:r>
              <a:rPr lang="en-US" sz="3000" smtClean="0">
                <a:latin typeface="Times New Roman" panose="02020603050405020304" pitchFamily="18" charset="0"/>
                <a:cs typeface="Times New Roman" panose="02020603050405020304" pitchFamily="18" charset="0"/>
              </a:rPr>
              <a:t>của đối tượng </a:t>
            </a:r>
            <a:r>
              <a:rPr lang="vi-VN" sz="3000" smtClean="0">
                <a:latin typeface="Times New Roman" panose="02020603050405020304" pitchFamily="18" charset="0"/>
                <a:cs typeface="Times New Roman" panose="02020603050405020304" pitchFamily="18" charset="0"/>
              </a:rPr>
              <a:t>trong </a:t>
            </a:r>
            <a:r>
              <a:rPr lang="vi-VN" sz="3000">
                <a:latin typeface="Times New Roman" panose="02020603050405020304" pitchFamily="18" charset="0"/>
                <a:cs typeface="Times New Roman" panose="02020603050405020304" pitchFamily="18" charset="0"/>
              </a:rPr>
              <a:t>1 vòng đời của phần mềm </a:t>
            </a:r>
            <a:r>
              <a:rPr lang="vi-VN" sz="3000" smtClean="0">
                <a:latin typeface="Times New Roman" panose="02020603050405020304" pitchFamily="18" charset="0"/>
                <a:cs typeface="Times New Roman" panose="02020603050405020304" pitchFamily="18" charset="0"/>
              </a:rPr>
              <a:t>(Container</a:t>
            </a:r>
            <a:r>
              <a:rPr lang="vi-VN" sz="3000">
                <a:latin typeface="Times New Roman" panose="02020603050405020304" pitchFamily="18" charset="0"/>
                <a:cs typeface="Times New Roman" panose="02020603050405020304" pitchFamily="18" charset="0"/>
              </a:rPr>
              <a:t>, </a:t>
            </a:r>
            <a:r>
              <a:rPr lang="en-US" sz="3000" smtClean="0">
                <a:latin typeface="Times New Roman" panose="02020603050405020304" pitchFamily="18" charset="0"/>
                <a:cs typeface="Times New Roman" panose="02020603050405020304" pitchFamily="18" charset="0"/>
              </a:rPr>
              <a:t>InputReader</a:t>
            </a:r>
            <a:r>
              <a:rPr lang="vi-VN" sz="3000" smtClean="0">
                <a:latin typeface="Times New Roman" panose="02020603050405020304" pitchFamily="18" charset="0"/>
                <a:cs typeface="Times New Roman" panose="02020603050405020304" pitchFamily="18" charset="0"/>
              </a:rPr>
              <a:t>,</a:t>
            </a:r>
            <a:r>
              <a:rPr lang="en-US" sz="3000" smtClean="0">
                <a:latin typeface="Times New Roman" panose="02020603050405020304" pitchFamily="18" charset="0"/>
                <a:cs typeface="Times New Roman" panose="02020603050405020304" pitchFamily="18" charset="0"/>
              </a:rPr>
              <a:t> SailBoat, </a:t>
            </a:r>
            <a:r>
              <a:rPr lang="vi-VN" sz="3000" smtClean="0">
                <a:latin typeface="Times New Roman" panose="02020603050405020304" pitchFamily="18" charset="0"/>
                <a:cs typeface="Times New Roman" panose="02020603050405020304" pitchFamily="18" charset="0"/>
              </a:rPr>
              <a:t>... )</a:t>
            </a:r>
            <a:endParaRPr lang="en-US" sz="3000" smtClean="0">
              <a:latin typeface="Times New Roman" panose="02020603050405020304" pitchFamily="18" charset="0"/>
              <a:cs typeface="Times New Roman" panose="02020603050405020304" pitchFamily="18" charset="0"/>
            </a:endParaRPr>
          </a:p>
          <a:p>
            <a:pPr marL="457200" indent="-457200">
              <a:buFontTx/>
              <a:buChar char="-"/>
            </a:pPr>
            <a:r>
              <a:rPr lang="en-US" sz="3000">
                <a:latin typeface="Times New Roman" panose="02020603050405020304" pitchFamily="18" charset="0"/>
                <a:cs typeface="Times New Roman" panose="02020603050405020304" pitchFamily="18" charset="0"/>
              </a:rPr>
              <a:t>Lớp Algorithm ( lớp thuật toán ) : chứa các xử lý giải thuật về sắp xếp thùng </a:t>
            </a:r>
            <a:r>
              <a:rPr lang="en-US" sz="3000" smtClean="0">
                <a:latin typeface="Times New Roman" panose="02020603050405020304" pitchFamily="18" charset="0"/>
                <a:cs typeface="Times New Roman" panose="02020603050405020304" pitchFamily="18" charset="0"/>
              </a:rPr>
              <a:t>hàng</a:t>
            </a:r>
          </a:p>
          <a:p>
            <a:r>
              <a:rPr lang="en-US" sz="3000" smtClean="0">
                <a:latin typeface="Times New Roman" panose="02020603050405020304" pitchFamily="18" charset="0"/>
                <a:cs typeface="Times New Roman" panose="02020603050405020304" pitchFamily="18" charset="0"/>
              </a:rPr>
              <a:t>.</a:t>
            </a:r>
          </a:p>
          <a:p>
            <a:r>
              <a:rPr lang="en-US" sz="3000">
                <a:latin typeface="Times New Roman" panose="02020603050405020304" pitchFamily="18" charset="0"/>
                <a:cs typeface="Times New Roman" panose="02020603050405020304" pitchFamily="18" charset="0"/>
              </a:rPr>
              <a:t>  + Module </a:t>
            </a:r>
            <a:r>
              <a:rPr lang="en-US" sz="3000" smtClean="0">
                <a:latin typeface="Times New Roman" panose="02020603050405020304" pitchFamily="18" charset="0"/>
                <a:cs typeface="Times New Roman" panose="02020603050405020304" pitchFamily="18" charset="0"/>
              </a:rPr>
              <a:t>phụ :</a:t>
            </a:r>
            <a:endParaRPr lang="en-US" sz="3000">
              <a:latin typeface="Times New Roman" panose="02020603050405020304" pitchFamily="18" charset="0"/>
              <a:cs typeface="Times New Roman" panose="02020603050405020304" pitchFamily="18" charset="0"/>
            </a:endParaRPr>
          </a:p>
          <a:p>
            <a:r>
              <a:rPr lang="en-US" sz="3000" smtClean="0">
                <a:latin typeface="Times New Roman" panose="02020603050405020304" pitchFamily="18" charset="0"/>
                <a:cs typeface="Times New Roman" panose="02020603050405020304" pitchFamily="18" charset="0"/>
              </a:rPr>
              <a:t>-    Lớp Assets :    </a:t>
            </a:r>
            <a:r>
              <a:rPr lang="vi-VN" sz="3000" smtClean="0">
                <a:latin typeface="Times New Roman" panose="02020603050405020304" pitchFamily="18" charset="0"/>
                <a:cs typeface="Times New Roman" panose="02020603050405020304" pitchFamily="18" charset="0"/>
              </a:rPr>
              <a:t>chứa </a:t>
            </a:r>
            <a:r>
              <a:rPr lang="vi-VN" sz="3000">
                <a:latin typeface="Times New Roman" panose="02020603050405020304" pitchFamily="18" charset="0"/>
                <a:cs typeface="Times New Roman" panose="02020603050405020304" pitchFamily="18" charset="0"/>
              </a:rPr>
              <a:t>các hình ảnh, file cấu hình đường dẫn,... </a:t>
            </a:r>
            <a:endParaRPr lang="en-US" sz="3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48554"/>
      </p:ext>
    </p:extLst>
  </p:cSld>
  <p:clrMapOvr>
    <a:masterClrMapping/>
  </p:clrMapOvr>
  <mc:AlternateContent xmlns:mc="http://schemas.openxmlformats.org/markup-compatibility/2006" xmlns:p14="http://schemas.microsoft.com/office/powerpoint/2010/main">
    <mc:Choice Requires="p14">
      <p:transition spd="slow" p14:dur="900" advTm="5028">
        <p14:warp dir="in"/>
      </p:transition>
    </mc:Choice>
    <mc:Fallback xmlns="">
      <p:transition spd="slow" advTm="5028">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5000" b="-5000"/>
          </a:stretch>
        </a:blipFill>
        <a:effectLst/>
      </p:bgPr>
    </p:bg>
    <p:spTree>
      <p:nvGrpSpPr>
        <p:cNvPr id="1" name=""/>
        <p:cNvGrpSpPr/>
        <p:nvPr/>
      </p:nvGrpSpPr>
      <p:grpSpPr>
        <a:xfrm>
          <a:off x="0" y="0"/>
          <a:ext cx="0" cy="0"/>
          <a:chOff x="0" y="0"/>
          <a:chExt cx="0" cy="0"/>
        </a:xfrm>
      </p:grpSpPr>
      <p:sp>
        <p:nvSpPr>
          <p:cNvPr id="3" name="TextBox 2"/>
          <p:cNvSpPr txBox="1"/>
          <p:nvPr/>
        </p:nvSpPr>
        <p:spPr>
          <a:xfrm>
            <a:off x="0" y="495889"/>
            <a:ext cx="12192000" cy="4708981"/>
          </a:xfrm>
          <a:prstGeom prst="rect">
            <a:avLst/>
          </a:prstGeom>
          <a:noFill/>
        </p:spPr>
        <p:txBody>
          <a:bodyPr wrap="square" rtlCol="0">
            <a:spAutoFit/>
          </a:bodyPr>
          <a:lstStyle/>
          <a:p>
            <a:r>
              <a:rPr lang="en-US" sz="3000" smtClean="0">
                <a:latin typeface="Times New Roman" panose="02020603050405020304" pitchFamily="18" charset="0"/>
                <a:cs typeface="Times New Roman" panose="02020603050405020304" pitchFamily="18" charset="0"/>
              </a:rPr>
              <a:t>Mục tiêu chính : </a:t>
            </a:r>
          </a:p>
          <a:p>
            <a:pPr marL="457200" indent="-457200">
              <a:buFontTx/>
              <a:buChar char="-"/>
            </a:pPr>
            <a:r>
              <a:rPr lang="en-US" sz="3000" smtClean="0">
                <a:latin typeface="Times New Roman" panose="02020603050405020304" pitchFamily="18" charset="0"/>
                <a:cs typeface="Times New Roman" panose="02020603050405020304" pitchFamily="18" charset="0"/>
              </a:rPr>
              <a:t>Mô tả được quá trình thực hiện thuật toán bằng giao diện đồ họa</a:t>
            </a:r>
          </a:p>
          <a:p>
            <a:pPr marL="457200" indent="-457200">
              <a:buFontTx/>
              <a:buChar char="-"/>
            </a:pPr>
            <a:r>
              <a:rPr lang="en-US" sz="3000" smtClean="0">
                <a:latin typeface="Times New Roman" panose="02020603050405020304" pitchFamily="18" charset="0"/>
                <a:cs typeface="Times New Roman" panose="02020603050405020304" pitchFamily="18" charset="0"/>
              </a:rPr>
              <a:t>Xuất được file output txt theo template đã cung cấp trước</a:t>
            </a:r>
          </a:p>
          <a:p>
            <a:endParaRPr lang="en-US" sz="3000" smtClean="0">
              <a:latin typeface="Times New Roman" panose="02020603050405020304" pitchFamily="18" charset="0"/>
              <a:cs typeface="Times New Roman" panose="02020603050405020304" pitchFamily="18" charset="0"/>
            </a:endParaRPr>
          </a:p>
          <a:p>
            <a:r>
              <a:rPr lang="en-US" sz="3000" smtClean="0">
                <a:latin typeface="Times New Roman" panose="02020603050405020304" pitchFamily="18" charset="0"/>
                <a:cs typeface="Times New Roman" panose="02020603050405020304" pitchFamily="18" charset="0"/>
              </a:rPr>
              <a:t>Các yêu cầu phi chức năng : </a:t>
            </a:r>
          </a:p>
          <a:p>
            <a:pPr marL="457200" indent="-457200">
              <a:buFontTx/>
              <a:buChar char="-"/>
            </a:pPr>
            <a:r>
              <a:rPr lang="en-US" sz="3000" smtClean="0">
                <a:latin typeface="Times New Roman" panose="02020603050405020304" pitchFamily="18" charset="0"/>
                <a:cs typeface="Times New Roman" panose="02020603050405020304" pitchFamily="18" charset="0"/>
              </a:rPr>
              <a:t>Dễ dàng thay đổi và thích nghi với đề bài mới </a:t>
            </a:r>
          </a:p>
          <a:p>
            <a:pPr marL="457200" indent="-457200">
              <a:buFontTx/>
              <a:buChar char="-"/>
            </a:pPr>
            <a:r>
              <a:rPr lang="en-US" sz="3000" smtClean="0">
                <a:latin typeface="Times New Roman" panose="02020603050405020304" pitchFamily="18" charset="0"/>
                <a:cs typeface="Times New Roman" panose="02020603050405020304" pitchFamily="18" charset="0"/>
              </a:rPr>
              <a:t>Dễ dàng phát hiện lỗi của lớp nào để xử lý</a:t>
            </a:r>
          </a:p>
          <a:p>
            <a:pPr marL="457200" indent="-457200">
              <a:buFontTx/>
              <a:buChar char="-"/>
            </a:pPr>
            <a:r>
              <a:rPr lang="en-US" sz="3000" smtClean="0">
                <a:latin typeface="Times New Roman" panose="02020603050405020304" pitchFamily="18" charset="0"/>
                <a:cs typeface="Times New Roman" panose="02020603050405020304" pitchFamily="18" charset="0"/>
              </a:rPr>
              <a:t>Dễ dàng bảo trì và nâng cấp các chức năng mới</a:t>
            </a:r>
          </a:p>
          <a:p>
            <a:pPr marL="457200" indent="-457200">
              <a:buFontTx/>
              <a:buChar char="-"/>
            </a:pPr>
            <a:r>
              <a:rPr lang="en-US" sz="3000" smtClean="0">
                <a:latin typeface="Times New Roman" panose="02020603050405020304" pitchFamily="18" charset="0"/>
                <a:cs typeface="Times New Roman" panose="02020603050405020304" pitchFamily="18" charset="0"/>
              </a:rPr>
              <a:t>Giao diện dễ sử dụng</a:t>
            </a:r>
          </a:p>
          <a:p>
            <a:endParaRPr lang="en-US" sz="300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311415"/>
      </p:ext>
    </p:extLst>
  </p:cSld>
  <p:clrMapOvr>
    <a:masterClrMapping/>
  </p:clrMapOvr>
  <mc:AlternateContent xmlns:mc="http://schemas.openxmlformats.org/markup-compatibility/2006" xmlns:p14="http://schemas.microsoft.com/office/powerpoint/2010/main">
    <mc:Choice Requires="p14">
      <p:transition spd="slow" p14:dur="900" advTm="5028">
        <p14:warp dir="in"/>
      </p:transition>
    </mc:Choice>
    <mc:Fallback xmlns="">
      <p:transition spd="slow" advTm="5028">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77821"/>
          </a:xfrm>
          <a:prstGeom prst="rect">
            <a:avLst/>
          </a:prstGeom>
        </p:spPr>
      </p:pic>
    </p:spTree>
    <p:extLst>
      <p:ext uri="{BB962C8B-B14F-4D97-AF65-F5344CB8AC3E}">
        <p14:creationId xmlns:p14="http://schemas.microsoft.com/office/powerpoint/2010/main" val="887653692"/>
      </p:ext>
    </p:extLst>
  </p:cSld>
  <p:clrMapOvr>
    <a:masterClrMapping/>
  </p:clrMapOvr>
  <mc:AlternateContent xmlns:mc="http://schemas.openxmlformats.org/markup-compatibility/2006" xmlns:p14="http://schemas.microsoft.com/office/powerpoint/2010/main">
    <mc:Choice Requires="p14">
      <p:transition spd="slow" p14:dur="900" advTm="5028">
        <p14:warp dir="in"/>
      </p:transition>
    </mc:Choice>
    <mc:Fallback xmlns="">
      <p:transition spd="slow" advTm="5028">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E7A086BE-B4A4-9B4E-8DB9-7E08A66953D9}"/>
              </a:ext>
            </a:extLst>
          </p:cNvPr>
          <p:cNvSpPr/>
          <p:nvPr/>
        </p:nvSpPr>
        <p:spPr>
          <a:xfrm>
            <a:off x="0" y="2635486"/>
            <a:ext cx="12192000" cy="2539415"/>
          </a:xfrm>
          <a:prstGeom prst="rect">
            <a:avLst/>
          </a:prstGeom>
          <a:solidFill>
            <a:schemeClr val="bg2">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 name="Title 1">
            <a:extLst>
              <a:ext uri="{FF2B5EF4-FFF2-40B4-BE49-F238E27FC236}">
                <a16:creationId xmlns:a16="http://schemas.microsoft.com/office/drawing/2014/main" xmlns="" id="{0542527E-46F9-8B43-99D5-DEC98F3C5114}"/>
              </a:ext>
            </a:extLst>
          </p:cNvPr>
          <p:cNvSpPr txBox="1">
            <a:spLocks/>
          </p:cNvSpPr>
          <p:nvPr/>
        </p:nvSpPr>
        <p:spPr>
          <a:xfrm>
            <a:off x="43694" y="2635486"/>
            <a:ext cx="12104612" cy="26060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smtClean="0">
                <a:solidFill>
                  <a:srgbClr val="282C40"/>
                </a:solidFill>
                <a:latin typeface="Broadway" panose="04040905080B02020502" pitchFamily="82" charset="0"/>
              </a:rPr>
              <a:t>III. Hiện thực hóa phần mềm </a:t>
            </a:r>
            <a:endParaRPr lang="en-US" sz="9600" dirty="0">
              <a:solidFill>
                <a:srgbClr val="282C40"/>
              </a:solidFill>
              <a:latin typeface="Broadway" panose="04040905080B02020502" pitchFamily="82" charset="0"/>
            </a:endParaRPr>
          </a:p>
        </p:txBody>
      </p:sp>
    </p:spTree>
    <p:extLst>
      <p:ext uri="{BB962C8B-B14F-4D97-AF65-F5344CB8AC3E}">
        <p14:creationId xmlns:p14="http://schemas.microsoft.com/office/powerpoint/2010/main" val="413473974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a:off x="0" y="236847"/>
            <a:ext cx="12192000" cy="984885"/>
          </a:xfrm>
          <a:prstGeom prst="rect">
            <a:avLst/>
          </a:prstGeom>
        </p:spPr>
        <p:txBody>
          <a:bodyPr wrap="square">
            <a:spAutoFit/>
          </a:bodyPr>
          <a:lstStyle/>
          <a:p>
            <a:r>
              <a:rPr lang="en-US" sz="4000" smtClean="0">
                <a:solidFill>
                  <a:srgbClr val="FF0000"/>
                </a:solidFill>
                <a:latin typeface="Times New Roman" panose="02020603050405020304" pitchFamily="18" charset="0"/>
                <a:cs typeface="Times New Roman" panose="02020603050405020304" pitchFamily="18" charset="0"/>
              </a:rPr>
              <a:t>1.Giao diện : </a:t>
            </a:r>
          </a:p>
          <a:p>
            <a:endParaRPr lang="en-US"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34" y="878478"/>
            <a:ext cx="11535508" cy="5979522"/>
          </a:xfrm>
          <a:prstGeom prst="rect">
            <a:avLst/>
          </a:prstGeom>
        </p:spPr>
      </p:pic>
    </p:spTree>
    <p:extLst>
      <p:ext uri="{BB962C8B-B14F-4D97-AF65-F5344CB8AC3E}">
        <p14:creationId xmlns:p14="http://schemas.microsoft.com/office/powerpoint/2010/main" val="2981935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t="-4000" b="-4000"/>
          </a:stretch>
        </a:blipFill>
        <a:effectLst/>
      </p:bgPr>
    </p:bg>
    <p:spTree>
      <p:nvGrpSpPr>
        <p:cNvPr id="1" name=""/>
        <p:cNvGrpSpPr/>
        <p:nvPr/>
      </p:nvGrpSpPr>
      <p:grpSpPr>
        <a:xfrm>
          <a:off x="0" y="0"/>
          <a:ext cx="0" cy="0"/>
          <a:chOff x="0" y="0"/>
          <a:chExt cx="0" cy="0"/>
        </a:xfrm>
      </p:grpSpPr>
      <p:sp>
        <p:nvSpPr>
          <p:cNvPr id="6" name="Rectangle 5"/>
          <p:cNvSpPr/>
          <p:nvPr/>
        </p:nvSpPr>
        <p:spPr>
          <a:xfrm>
            <a:off x="354415" y="-44281"/>
            <a:ext cx="4347665" cy="1446550"/>
          </a:xfrm>
          <a:prstGeom prst="rect">
            <a:avLst/>
          </a:prstGeom>
        </p:spPr>
        <p:txBody>
          <a:bodyPr wrap="none">
            <a:spAutoFit/>
          </a:bodyPr>
          <a:lstStyle/>
          <a:p>
            <a:r>
              <a:rPr lang="en-US" sz="8800" smtClean="0">
                <a:solidFill>
                  <a:srgbClr val="282C40"/>
                </a:solidFill>
                <a:latin typeface="Broadway" panose="04040905080B02020502" pitchFamily="82" charset="0"/>
              </a:rPr>
              <a:t>Mục lục</a:t>
            </a:r>
            <a:endParaRPr lang="en-US" sz="8800" dirty="0">
              <a:solidFill>
                <a:srgbClr val="282C40"/>
              </a:solidFill>
              <a:latin typeface="Broadway" panose="04040905080B02020502" pitchFamily="82" charset="0"/>
            </a:endParaRPr>
          </a:p>
        </p:txBody>
      </p:sp>
      <p:sp>
        <p:nvSpPr>
          <p:cNvPr id="4" name="TextBox 3"/>
          <p:cNvSpPr txBox="1"/>
          <p:nvPr/>
        </p:nvSpPr>
        <p:spPr>
          <a:xfrm>
            <a:off x="955757" y="1153104"/>
            <a:ext cx="8632556" cy="6017032"/>
          </a:xfrm>
          <a:prstGeom prst="rect">
            <a:avLst/>
          </a:prstGeom>
          <a:noFill/>
        </p:spPr>
        <p:txBody>
          <a:bodyPr wrap="square" rtlCol="0">
            <a:spAutoFit/>
          </a:bodyPr>
          <a:lstStyle/>
          <a:p>
            <a:r>
              <a:rPr lang="en-US" sz="4500" smtClean="0">
                <a:solidFill>
                  <a:srgbClr val="282C40"/>
                </a:solidFill>
                <a:latin typeface="Times New Roman" panose="02020603050405020304" pitchFamily="18" charset="0"/>
                <a:cs typeface="Times New Roman" panose="02020603050405020304" pitchFamily="18" charset="0"/>
              </a:rPr>
              <a:t>I.</a:t>
            </a:r>
            <a:r>
              <a:rPr lang="en-US" sz="4500" smtClean="0">
                <a:solidFill>
                  <a:srgbClr val="FF0000"/>
                </a:solidFill>
                <a:latin typeface="Times New Roman" panose="02020603050405020304" pitchFamily="18" charset="0"/>
                <a:cs typeface="Times New Roman" panose="02020603050405020304" pitchFamily="18" charset="0"/>
              </a:rPr>
              <a:t>Giới Thiệu</a:t>
            </a:r>
            <a:endParaRPr lang="en-US" sz="4500" dirty="0" smtClean="0">
              <a:solidFill>
                <a:srgbClr val="FF0000"/>
              </a:solidFill>
              <a:latin typeface="Times New Roman" panose="02020603050405020304" pitchFamily="18" charset="0"/>
              <a:cs typeface="Times New Roman" panose="02020603050405020304" pitchFamily="18" charset="0"/>
            </a:endParaRPr>
          </a:p>
          <a:p>
            <a:r>
              <a:rPr lang="en-US" sz="4500" smtClean="0">
                <a:solidFill>
                  <a:srgbClr val="282C40"/>
                </a:solidFill>
                <a:latin typeface="Times New Roman" panose="02020603050405020304" pitchFamily="18" charset="0"/>
                <a:cs typeface="Times New Roman" panose="02020603050405020304" pitchFamily="18" charset="0"/>
              </a:rPr>
              <a:t>II.</a:t>
            </a:r>
            <a:r>
              <a:rPr lang="en-US" sz="4500" smtClean="0">
                <a:solidFill>
                  <a:srgbClr val="FF0000"/>
                </a:solidFill>
                <a:latin typeface="Times New Roman" panose="02020603050405020304" pitchFamily="18" charset="0"/>
                <a:cs typeface="Times New Roman" panose="02020603050405020304" pitchFamily="18" charset="0"/>
              </a:rPr>
              <a:t> Phân tích và thiết kế</a:t>
            </a:r>
          </a:p>
          <a:p>
            <a:pPr marL="514350" indent="-514350">
              <a:buAutoNum type="arabicPeriod"/>
            </a:pPr>
            <a:r>
              <a:rPr lang="en-US" sz="3500" smtClean="0">
                <a:solidFill>
                  <a:srgbClr val="282C40"/>
                </a:solidFill>
                <a:latin typeface="Times New Roman" panose="02020603050405020304" pitchFamily="18" charset="0"/>
                <a:cs typeface="Times New Roman" panose="02020603050405020304" pitchFamily="18" charset="0"/>
              </a:rPr>
              <a:t>Thuận toán </a:t>
            </a:r>
          </a:p>
          <a:p>
            <a:pPr marL="514350" indent="-514350">
              <a:buAutoNum type="arabicPeriod"/>
            </a:pPr>
            <a:r>
              <a:rPr lang="en-US" sz="3500" smtClean="0">
                <a:solidFill>
                  <a:srgbClr val="282C40"/>
                </a:solidFill>
                <a:latin typeface="Times New Roman" panose="02020603050405020304" pitchFamily="18" charset="0"/>
                <a:cs typeface="Times New Roman" panose="02020603050405020304" pitchFamily="18" charset="0"/>
              </a:rPr>
              <a:t> Giao diện và output</a:t>
            </a:r>
            <a:endParaRPr lang="en-US" sz="3500" dirty="0">
              <a:solidFill>
                <a:srgbClr val="282C40"/>
              </a:solidFill>
              <a:latin typeface="Times New Roman" panose="02020603050405020304" pitchFamily="18" charset="0"/>
              <a:cs typeface="Times New Roman" panose="02020603050405020304" pitchFamily="18" charset="0"/>
            </a:endParaRPr>
          </a:p>
          <a:p>
            <a:r>
              <a:rPr lang="en-US" sz="4500" smtClean="0">
                <a:solidFill>
                  <a:srgbClr val="282C40"/>
                </a:solidFill>
                <a:latin typeface="Times New Roman" panose="02020603050405020304" pitchFamily="18" charset="0"/>
                <a:cs typeface="Times New Roman" panose="02020603050405020304" pitchFamily="18" charset="0"/>
              </a:rPr>
              <a:t>III. </a:t>
            </a:r>
            <a:r>
              <a:rPr lang="en-US" sz="4500" smtClean="0">
                <a:solidFill>
                  <a:srgbClr val="FF0000"/>
                </a:solidFill>
                <a:latin typeface="Times New Roman" panose="02020603050405020304" pitchFamily="18" charset="0"/>
                <a:cs typeface="Times New Roman" panose="02020603050405020304" pitchFamily="18" charset="0"/>
              </a:rPr>
              <a:t>Hiện thực hóa phần mềm</a:t>
            </a:r>
          </a:p>
          <a:p>
            <a:r>
              <a:rPr lang="en-US" sz="4500" smtClean="0">
                <a:solidFill>
                  <a:srgbClr val="282C40"/>
                </a:solidFill>
                <a:latin typeface="Times New Roman" panose="02020603050405020304" pitchFamily="18" charset="0"/>
                <a:cs typeface="Times New Roman" panose="02020603050405020304" pitchFamily="18" charset="0"/>
              </a:rPr>
              <a:t>IV. </a:t>
            </a:r>
            <a:r>
              <a:rPr lang="en-US" sz="4500" smtClean="0">
                <a:solidFill>
                  <a:srgbClr val="FF0000"/>
                </a:solidFill>
                <a:latin typeface="Times New Roman" panose="02020603050405020304" pitchFamily="18" charset="0"/>
                <a:cs typeface="Times New Roman" panose="02020603050405020304" pitchFamily="18" charset="0"/>
              </a:rPr>
              <a:t>Kiểm thử</a:t>
            </a:r>
          </a:p>
          <a:p>
            <a:r>
              <a:rPr lang="en-US" sz="4500" smtClean="0">
                <a:solidFill>
                  <a:srgbClr val="282C40"/>
                </a:solidFill>
                <a:latin typeface="Times New Roman" panose="02020603050405020304" pitchFamily="18" charset="0"/>
                <a:cs typeface="Times New Roman" panose="02020603050405020304" pitchFamily="18" charset="0"/>
              </a:rPr>
              <a:t>V. </a:t>
            </a:r>
            <a:r>
              <a:rPr lang="en-US" sz="4500">
                <a:solidFill>
                  <a:srgbClr val="FF0000"/>
                </a:solidFill>
                <a:latin typeface="Times New Roman" panose="02020603050405020304" pitchFamily="18" charset="0"/>
                <a:cs typeface="Times New Roman" panose="02020603050405020304" pitchFamily="18" charset="0"/>
              </a:rPr>
              <a:t>Demo</a:t>
            </a:r>
            <a:r>
              <a:rPr lang="en-US" sz="4500">
                <a:solidFill>
                  <a:srgbClr val="282C40"/>
                </a:solidFill>
                <a:latin typeface="Times New Roman" panose="02020603050405020304" pitchFamily="18" charset="0"/>
                <a:cs typeface="Times New Roman" panose="02020603050405020304" pitchFamily="18" charset="0"/>
              </a:rPr>
              <a:t> </a:t>
            </a:r>
            <a:endParaRPr lang="en-US" sz="4500" smtClean="0">
              <a:solidFill>
                <a:srgbClr val="282C40"/>
              </a:solidFill>
              <a:latin typeface="Times New Roman" panose="02020603050405020304" pitchFamily="18" charset="0"/>
              <a:cs typeface="Times New Roman" panose="02020603050405020304" pitchFamily="18" charset="0"/>
            </a:endParaRPr>
          </a:p>
          <a:p>
            <a:r>
              <a:rPr lang="en-US" sz="4500" smtClean="0">
                <a:solidFill>
                  <a:srgbClr val="282C40"/>
                </a:solidFill>
                <a:latin typeface="Times New Roman" panose="02020603050405020304" pitchFamily="18" charset="0"/>
                <a:cs typeface="Times New Roman" panose="02020603050405020304" pitchFamily="18" charset="0"/>
              </a:rPr>
              <a:t>VI. </a:t>
            </a:r>
            <a:r>
              <a:rPr lang="en-US" sz="4500" smtClean="0">
                <a:solidFill>
                  <a:srgbClr val="FF0000"/>
                </a:solidFill>
                <a:latin typeface="Times New Roman" panose="02020603050405020304" pitchFamily="18" charset="0"/>
                <a:cs typeface="Times New Roman" panose="02020603050405020304" pitchFamily="18" charset="0"/>
              </a:rPr>
              <a:t>Kết luận</a:t>
            </a:r>
            <a:endParaRPr lang="en-US" sz="4500" dirty="0" smtClean="0">
              <a:solidFill>
                <a:srgbClr val="282C40"/>
              </a:solidFill>
              <a:latin typeface="Times New Roman" panose="02020603050405020304" pitchFamily="18" charset="0"/>
              <a:cs typeface="Times New Roman" panose="02020603050405020304" pitchFamily="18" charset="0"/>
            </a:endParaRPr>
          </a:p>
          <a:p>
            <a:endParaRPr lang="en-US" sz="4500" dirty="0" smtClean="0">
              <a:solidFill>
                <a:srgbClr val="282C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65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a:off x="0" y="236847"/>
            <a:ext cx="12192000" cy="1908215"/>
          </a:xfrm>
          <a:prstGeom prst="rect">
            <a:avLst/>
          </a:prstGeom>
        </p:spPr>
        <p:txBody>
          <a:bodyPr wrap="square">
            <a:spAutoFit/>
          </a:bodyPr>
          <a:lstStyle/>
          <a:p>
            <a:r>
              <a:rPr lang="en-US" sz="4000" smtClean="0">
                <a:solidFill>
                  <a:srgbClr val="FF0000"/>
                </a:solidFill>
                <a:latin typeface="Times New Roman" panose="02020603050405020304" pitchFamily="18" charset="0"/>
                <a:cs typeface="Times New Roman" panose="02020603050405020304" pitchFamily="18" charset="0"/>
              </a:rPr>
              <a:t>2.Vẽ Container</a:t>
            </a:r>
          </a:p>
          <a:p>
            <a:pPr marL="285750" indent="-285750">
              <a:buFontTx/>
              <a:buChar char="-"/>
            </a:pPr>
            <a:r>
              <a:rPr lang="en-US" sz="3000" smtClean="0">
                <a:latin typeface="Times New Roman" panose="02020603050405020304" pitchFamily="18" charset="0"/>
                <a:cs typeface="Times New Roman" panose="02020603050405020304" pitchFamily="18" charset="0"/>
              </a:rPr>
              <a:t>Lớp canvas cho phép người lập trình java vẽ các hình như hình tròn, hình vuông, … từ đó có thể tự phát triển ra hình mình muốn.</a:t>
            </a:r>
          </a:p>
          <a:p>
            <a:pPr marL="285750" indent="-285750">
              <a:buFontTx/>
              <a:buChar char="-"/>
            </a:pPr>
            <a:endParaRPr lang="en-US" smtClean="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679" y="2143039"/>
            <a:ext cx="4693761" cy="42778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677" y="2143039"/>
            <a:ext cx="4505011" cy="4147263"/>
          </a:xfrm>
          <a:prstGeom prst="rect">
            <a:avLst/>
          </a:prstGeom>
        </p:spPr>
      </p:pic>
    </p:spTree>
    <p:extLst>
      <p:ext uri="{BB962C8B-B14F-4D97-AF65-F5344CB8AC3E}">
        <p14:creationId xmlns:p14="http://schemas.microsoft.com/office/powerpoint/2010/main" val="3623484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a:off x="0" y="236847"/>
            <a:ext cx="12192000" cy="1015663"/>
          </a:xfrm>
          <a:prstGeom prst="rect">
            <a:avLst/>
          </a:prstGeom>
        </p:spPr>
        <p:txBody>
          <a:bodyPr wrap="square">
            <a:spAutoFit/>
          </a:bodyPr>
          <a:lstStyle/>
          <a:p>
            <a:r>
              <a:rPr lang="en-US" sz="2000" smtClean="0">
                <a:latin typeface="Times New Roman" panose="02020603050405020304" pitchFamily="18" charset="0"/>
                <a:cs typeface="Times New Roman" panose="02020603050405020304" pitchFamily="18" charset="0"/>
              </a:rPr>
              <a:t>Với đề bài ta cần miêu tả :</a:t>
            </a:r>
          </a:p>
          <a:p>
            <a:r>
              <a:rPr lang="en-US" sz="2000" smtClean="0">
                <a:latin typeface="Times New Roman" panose="02020603050405020304" pitchFamily="18" charset="0"/>
                <a:cs typeface="Times New Roman" panose="02020603050405020304" pitchFamily="18" charset="0"/>
              </a:rPr>
              <a:t>ContainerBox</a:t>
            </a:r>
            <a:r>
              <a:rPr lang="en-US" sz="2000">
                <a:latin typeface="Times New Roman" panose="02020603050405020304" pitchFamily="18" charset="0"/>
                <a:cs typeface="Times New Roman" panose="02020603050405020304" pitchFamily="18" charset="0"/>
              </a:rPr>
              <a:t> </a:t>
            </a:r>
            <a:r>
              <a:rPr lang="en-US" sz="2000" smtClean="0">
                <a:latin typeface="Times New Roman" panose="02020603050405020304" pitchFamily="18" charset="0"/>
                <a:cs typeface="Times New Roman" panose="02020603050405020304" pitchFamily="18" charset="0"/>
              </a:rPr>
              <a:t>với số của container nằm ở giữa : </a:t>
            </a:r>
          </a:p>
          <a:p>
            <a:pPr marL="457200" indent="-457200">
              <a:buFont typeface="Symbol"/>
              <a:buChar char="Þ"/>
            </a:pPr>
            <a:r>
              <a:rPr lang="en-US" sz="2000" smtClean="0">
                <a:latin typeface="Times New Roman" panose="02020603050405020304" pitchFamily="18" charset="0"/>
                <a:cs typeface="Times New Roman" panose="02020603050405020304" pitchFamily="18" charset="0"/>
              </a:rPr>
              <a:t>cần kết hợp 1 hình hộp chữ nhật ( hoặc hình vuông  ) với 1 chữ số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4" y="1366576"/>
            <a:ext cx="12202048" cy="5375867"/>
          </a:xfrm>
          <a:prstGeom prst="rect">
            <a:avLst/>
          </a:prstGeom>
        </p:spPr>
      </p:pic>
    </p:spTree>
    <p:extLst>
      <p:ext uri="{BB962C8B-B14F-4D97-AF65-F5344CB8AC3E}">
        <p14:creationId xmlns:p14="http://schemas.microsoft.com/office/powerpoint/2010/main" val="24229209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4" name="TextBox 3"/>
          <p:cNvSpPr txBox="1"/>
          <p:nvPr/>
        </p:nvSpPr>
        <p:spPr>
          <a:xfrm>
            <a:off x="0" y="205246"/>
            <a:ext cx="12192000" cy="784830"/>
          </a:xfrm>
          <a:prstGeom prst="rect">
            <a:avLst/>
          </a:prstGeom>
          <a:noFill/>
        </p:spPr>
        <p:txBody>
          <a:bodyPr wrap="square" rtlCol="0">
            <a:spAutoFit/>
          </a:bodyPr>
          <a:lstStyle/>
          <a:p>
            <a:r>
              <a:rPr lang="en-US" sz="2500">
                <a:latin typeface="Times New Roman" panose="02020603050405020304" pitchFamily="18" charset="0"/>
                <a:cs typeface="Times New Roman" panose="02020603050405020304" pitchFamily="18" charset="0"/>
              </a:rPr>
              <a:t>* vấn đề đặt ra : làm sao căn giữa được chữ số với hình vuông  </a:t>
            </a:r>
            <a:r>
              <a:rPr lang="en-US" sz="2500" smtClean="0">
                <a:latin typeface="Times New Roman" panose="02020603050405020304" pitchFamily="18" charset="0"/>
                <a:cs typeface="Times New Roman" panose="02020603050405020304" pitchFamily="18" charset="0"/>
              </a:rPr>
              <a:t>?</a:t>
            </a:r>
            <a:endParaRPr lang="en-US" sz="2500" smtClean="0"/>
          </a:p>
          <a:p>
            <a:r>
              <a:rPr lang="en-US" sz="2000" smtClean="0"/>
              <a:t> </a:t>
            </a:r>
            <a:endParaRPr lang="en-US" sz="2000"/>
          </a:p>
        </p:txBody>
      </p:sp>
      <p:pic>
        <p:nvPicPr>
          <p:cNvPr id="1026" name="Picture 2" descr="Káº¿t quáº£ hÃ¬nh áº£nh cho java center string in 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705" y="1759518"/>
            <a:ext cx="8779259" cy="47755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842443"/>
            <a:ext cx="12192000" cy="646331"/>
          </a:xfrm>
          <a:prstGeom prst="rect">
            <a:avLst/>
          </a:prstGeom>
          <a:noFill/>
        </p:spPr>
        <p:txBody>
          <a:bodyPr wrap="square" rtlCol="0">
            <a:spAutoFit/>
          </a:bodyPr>
          <a:lstStyle/>
          <a:p>
            <a:r>
              <a:rPr lang="en-US"/>
              <a:t>Sử dụng phương thức getFontMetrics()  để lấy kích thước của chữ số sau đó sẽ tính toán cho chữ đó nằm ở giữa trung tâm</a:t>
            </a:r>
          </a:p>
          <a:p>
            <a:endParaRPr lang="en-US"/>
          </a:p>
        </p:txBody>
      </p:sp>
    </p:spTree>
    <p:extLst>
      <p:ext uri="{BB962C8B-B14F-4D97-AF65-F5344CB8AC3E}">
        <p14:creationId xmlns:p14="http://schemas.microsoft.com/office/powerpoint/2010/main" val="167212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1000"/>
                                        <p:tgtEl>
                                          <p:spTgt spid="1026"/>
                                        </p:tgtEl>
                                      </p:cBhvr>
                                    </p:animEffect>
                                    <p:anim calcmode="lin" valueType="num">
                                      <p:cBhvr>
                                        <p:cTn id="21" dur="1000" fill="hold"/>
                                        <p:tgtEl>
                                          <p:spTgt spid="1026"/>
                                        </p:tgtEl>
                                        <p:attrNameLst>
                                          <p:attrName>ppt_x</p:attrName>
                                        </p:attrNameLst>
                                      </p:cBhvr>
                                      <p:tavLst>
                                        <p:tav tm="0">
                                          <p:val>
                                            <p:strVal val="#ppt_x"/>
                                          </p:val>
                                        </p:tav>
                                        <p:tav tm="100000">
                                          <p:val>
                                            <p:strVal val="#ppt_x"/>
                                          </p:val>
                                        </p:tav>
                                      </p:tavLst>
                                    </p:anim>
                                    <p:anim calcmode="lin" valueType="num">
                                      <p:cBhvr>
                                        <p:cTn id="2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a:off x="0" y="236847"/>
            <a:ext cx="12192000" cy="984885"/>
          </a:xfrm>
          <a:prstGeom prst="rect">
            <a:avLst/>
          </a:prstGeom>
        </p:spPr>
        <p:txBody>
          <a:bodyPr wrap="square">
            <a:spAutoFit/>
          </a:bodyPr>
          <a:lstStyle/>
          <a:p>
            <a:r>
              <a:rPr lang="en-US" sz="4000" smtClean="0">
                <a:solidFill>
                  <a:srgbClr val="FF0000"/>
                </a:solidFill>
                <a:latin typeface="Times New Roman" panose="02020603050405020304" pitchFamily="18" charset="0"/>
                <a:cs typeface="Times New Roman" panose="02020603050405020304" pitchFamily="18" charset="0"/>
              </a:rPr>
              <a:t>3. Thiết kế giải thuật </a:t>
            </a:r>
          </a:p>
          <a:p>
            <a:endParaRPr lang="en-US" smtClean="0">
              <a:latin typeface="Times New Roman" panose="02020603050405020304" pitchFamily="18" charset="0"/>
              <a:cs typeface="Times New Roman" panose="02020603050405020304" pitchFamily="18" charset="0"/>
            </a:endParaRPr>
          </a:p>
        </p:txBody>
      </p:sp>
      <p:sp>
        <p:nvSpPr>
          <p:cNvPr id="3" name="TextBox 2"/>
          <p:cNvSpPr txBox="1"/>
          <p:nvPr/>
        </p:nvSpPr>
        <p:spPr>
          <a:xfrm>
            <a:off x="0" y="1050911"/>
            <a:ext cx="12192000" cy="861774"/>
          </a:xfrm>
          <a:prstGeom prst="rect">
            <a:avLst/>
          </a:prstGeom>
          <a:noFill/>
        </p:spPr>
        <p:txBody>
          <a:bodyPr wrap="square" rtlCol="0">
            <a:spAutoFit/>
          </a:bodyPr>
          <a:lstStyle/>
          <a:p>
            <a:r>
              <a:rPr lang="en-US" sz="2500" smtClean="0"/>
              <a:t>Bạn có 1 list các đối tượng container làm sao để chương trình hiểu được cách so sánh thùng nào lớn hơn  ?</a:t>
            </a:r>
            <a:endParaRPr lang="en-US" sz="2500"/>
          </a:p>
        </p:txBody>
      </p:sp>
      <p:sp>
        <p:nvSpPr>
          <p:cNvPr id="4" name="TextBox 3"/>
          <p:cNvSpPr txBox="1"/>
          <p:nvPr/>
        </p:nvSpPr>
        <p:spPr>
          <a:xfrm>
            <a:off x="0" y="2542233"/>
            <a:ext cx="12192000" cy="1138773"/>
          </a:xfrm>
          <a:prstGeom prst="rect">
            <a:avLst/>
          </a:prstGeom>
          <a:noFill/>
        </p:spPr>
        <p:txBody>
          <a:bodyPr wrap="square" rtlCol="0">
            <a:spAutoFit/>
          </a:bodyPr>
          <a:lstStyle/>
          <a:p>
            <a:r>
              <a:rPr lang="en-US" sz="2500"/>
              <a:t>I</a:t>
            </a:r>
            <a:r>
              <a:rPr lang="en-US" sz="2500" smtClean="0"/>
              <a:t>mplements Comparable (comparable là 1 interface cho phép so sánh 2 đối tượng dựa trên thuộc tính cụ thể nào của 2 đối tượng.</a:t>
            </a:r>
          </a:p>
          <a:p>
            <a:endParaRPr lang="en-US"/>
          </a:p>
        </p:txBody>
      </p:sp>
    </p:spTree>
    <p:extLst>
      <p:ext uri="{BB962C8B-B14F-4D97-AF65-F5344CB8AC3E}">
        <p14:creationId xmlns:p14="http://schemas.microsoft.com/office/powerpoint/2010/main" val="275371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a:off x="0" y="236847"/>
            <a:ext cx="12192000" cy="707886"/>
          </a:xfrm>
          <a:prstGeom prst="rect">
            <a:avLst/>
          </a:prstGeom>
        </p:spPr>
        <p:txBody>
          <a:bodyPr wrap="square">
            <a:spAutoFit/>
          </a:bodyPr>
          <a:lstStyle/>
          <a:p>
            <a:r>
              <a:rPr lang="en-US" sz="4000">
                <a:solidFill>
                  <a:srgbClr val="FF0000"/>
                </a:solidFill>
                <a:latin typeface="Times New Roman" panose="02020603050405020304" pitchFamily="18" charset="0"/>
                <a:cs typeface="Times New Roman" panose="02020603050405020304" pitchFamily="18" charset="0"/>
              </a:rPr>
              <a:t>4</a:t>
            </a:r>
            <a:r>
              <a:rPr lang="en-US" sz="4000" smtClean="0">
                <a:solidFill>
                  <a:srgbClr val="FF0000"/>
                </a:solidFill>
                <a:latin typeface="Times New Roman" panose="02020603050405020304" pitchFamily="18" charset="0"/>
                <a:cs typeface="Times New Roman" panose="02020603050405020304" pitchFamily="18" charset="0"/>
              </a:rPr>
              <a:t>. Mô hình hóa đường đi sắp xếp</a:t>
            </a:r>
            <a:endParaRPr lang="en-US" smtClean="0">
              <a:latin typeface="Times New Roman" panose="02020603050405020304" pitchFamily="18" charset="0"/>
              <a:cs typeface="Times New Roman" panose="02020603050405020304" pitchFamily="18" charset="0"/>
            </a:endParaRPr>
          </a:p>
        </p:txBody>
      </p:sp>
      <p:sp>
        <p:nvSpPr>
          <p:cNvPr id="3" name="TextBox 2"/>
          <p:cNvSpPr txBox="1"/>
          <p:nvPr/>
        </p:nvSpPr>
        <p:spPr>
          <a:xfrm>
            <a:off x="0" y="1050911"/>
            <a:ext cx="12192000" cy="707886"/>
          </a:xfrm>
          <a:prstGeom prst="rect">
            <a:avLst/>
          </a:prstGeom>
          <a:noFill/>
        </p:spPr>
        <p:txBody>
          <a:bodyPr wrap="square" rtlCol="0">
            <a:spAutoFit/>
          </a:bodyPr>
          <a:lstStyle/>
          <a:p>
            <a:r>
              <a:rPr lang="en-US" sz="4000" smtClean="0"/>
              <a:t>Làm sao để di chuyển các container  ? </a:t>
            </a:r>
            <a:endParaRPr lang="en-US" sz="4000"/>
          </a:p>
        </p:txBody>
      </p:sp>
      <p:sp>
        <p:nvSpPr>
          <p:cNvPr id="4" name="TextBox 3"/>
          <p:cNvSpPr txBox="1"/>
          <p:nvPr/>
        </p:nvSpPr>
        <p:spPr>
          <a:xfrm>
            <a:off x="0" y="1668642"/>
            <a:ext cx="12192000" cy="2062103"/>
          </a:xfrm>
          <a:prstGeom prst="rect">
            <a:avLst/>
          </a:prstGeom>
          <a:noFill/>
        </p:spPr>
        <p:txBody>
          <a:bodyPr wrap="square" rtlCol="0">
            <a:spAutoFit/>
          </a:bodyPr>
          <a:lstStyle/>
          <a:p>
            <a:r>
              <a:rPr lang="en-US" sz="2500" smtClean="0"/>
              <a:t> </a:t>
            </a:r>
            <a:endParaRPr lang="en-US" sz="2500"/>
          </a:p>
          <a:p>
            <a:r>
              <a:rPr lang="en-US" sz="3000" smtClean="0"/>
              <a:t>Canvas.Repaint() </a:t>
            </a:r>
          </a:p>
          <a:p>
            <a:endParaRPr lang="en-US" sz="2500"/>
          </a:p>
          <a:p>
            <a:r>
              <a:rPr lang="en-US" sz="3000" smtClean="0"/>
              <a:t>Timer </a:t>
            </a:r>
            <a:r>
              <a:rPr lang="en-US" sz="2500" smtClean="0"/>
              <a:t> </a:t>
            </a:r>
          </a:p>
          <a:p>
            <a:endParaRPr lang="en-US"/>
          </a:p>
        </p:txBody>
      </p:sp>
    </p:spTree>
    <p:extLst>
      <p:ext uri="{BB962C8B-B14F-4D97-AF65-F5344CB8AC3E}">
        <p14:creationId xmlns:p14="http://schemas.microsoft.com/office/powerpoint/2010/main" val="366233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7A086BE-B4A4-9B4E-8DB9-7E08A66953D9}"/>
              </a:ext>
            </a:extLst>
          </p:cNvPr>
          <p:cNvSpPr/>
          <p:nvPr/>
        </p:nvSpPr>
        <p:spPr>
          <a:xfrm>
            <a:off x="0" y="692140"/>
            <a:ext cx="12192000" cy="1828800"/>
          </a:xfrm>
          <a:prstGeom prst="rect">
            <a:avLst/>
          </a:prstGeom>
          <a:solidFill>
            <a:schemeClr val="bg2">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smtClean="0">
                <a:solidFill>
                  <a:srgbClr val="282C40"/>
                </a:solidFill>
                <a:latin typeface="Broadway" panose="04040905080B02020502" pitchFamily="82" charset="0"/>
              </a:rPr>
              <a:t>IV. Kiểm thử</a:t>
            </a:r>
            <a:endParaRPr lang="en-US" sz="11500" b="1" dirty="0">
              <a:solidFill>
                <a:srgbClr val="282C40"/>
              </a:solidFill>
              <a:latin typeface="Broadway" panose="04040905080B02020502" pitchFamily="82" charset="0"/>
            </a:endParaRPr>
          </a:p>
        </p:txBody>
      </p:sp>
    </p:spTree>
    <p:extLst>
      <p:ext uri="{BB962C8B-B14F-4D97-AF65-F5344CB8AC3E}">
        <p14:creationId xmlns:p14="http://schemas.microsoft.com/office/powerpoint/2010/main" val="629896778"/>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blip>
          <a:srcRect/>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103832" y="302685"/>
            <a:ext cx="11917345" cy="5755422"/>
          </a:xfrm>
          <a:prstGeom prst="rect">
            <a:avLst/>
          </a:prstGeom>
        </p:spPr>
        <p:txBody>
          <a:bodyPr wrap="square">
            <a:spAutoFit/>
          </a:bodyPr>
          <a:lstStyle/>
          <a:p>
            <a:r>
              <a:rPr lang="vi-VN" sz="2300" smtClean="0"/>
              <a:t> </a:t>
            </a:r>
            <a:r>
              <a:rPr lang="vi-VN" sz="2300"/>
              <a:t>Phân tích yêu cầu </a:t>
            </a:r>
            <a:r>
              <a:rPr lang="en-US" sz="2300" smtClean="0"/>
              <a:t>: </a:t>
            </a:r>
          </a:p>
          <a:p>
            <a:r>
              <a:rPr lang="vi-VN" sz="2300" smtClean="0"/>
              <a:t>Xác </a:t>
            </a:r>
            <a:r>
              <a:rPr lang="vi-VN" sz="2300"/>
              <a:t>định đầu vào của bài toán : file text chứa dữ liệu đầu vào bao gồm chiều cao container trên tàu , mảng 2 chiều container, thông tin chiều cao sân bãi </a:t>
            </a:r>
            <a:r>
              <a:rPr lang="vi-VN" sz="2300" smtClean="0"/>
              <a:t>,...</a:t>
            </a:r>
            <a:endParaRPr lang="en-US" sz="2300" smtClean="0"/>
          </a:p>
          <a:p>
            <a:endParaRPr lang="vi-VN" sz="2300"/>
          </a:p>
          <a:p>
            <a:r>
              <a:rPr lang="vi-VN" sz="2300" smtClean="0"/>
              <a:t>Xác </a:t>
            </a:r>
            <a:r>
              <a:rPr lang="vi-VN" sz="2300"/>
              <a:t>định quá trình hoạt động của thuật toán : xác định được quá trình thuật toán chạy sau đó so sánh kết quả của phần mềm với giá trị dự tính của mẫu thử test case và đưa ra kết luận</a:t>
            </a:r>
            <a:r>
              <a:rPr lang="vi-VN" sz="2300" smtClean="0"/>
              <a:t>.</a:t>
            </a:r>
            <a:endParaRPr lang="en-US" sz="2300" smtClean="0"/>
          </a:p>
          <a:p>
            <a:endParaRPr lang="vi-VN" sz="2300"/>
          </a:p>
          <a:p>
            <a:r>
              <a:rPr lang="vi-VN" sz="2300" smtClean="0"/>
              <a:t>Xác </a:t>
            </a:r>
            <a:r>
              <a:rPr lang="vi-VN" sz="2300"/>
              <a:t>định đầu ra của bài toán : thuật toán trong đề bài là tuyệt đối với 1 test case nhất định( có nghĩa với 1 test case cụ thể thì chỉ cho ra 1 kết quả duy nhất ở tất cả các lần kiểm thử</a:t>
            </a:r>
            <a:r>
              <a:rPr lang="vi-VN" sz="2300" smtClean="0"/>
              <a:t>)</a:t>
            </a:r>
            <a:endParaRPr lang="en-US" sz="2300" smtClean="0"/>
          </a:p>
          <a:p>
            <a:endParaRPr lang="vi-VN" sz="2300"/>
          </a:p>
          <a:p>
            <a:r>
              <a:rPr lang="vi-VN" sz="2300" smtClean="0"/>
              <a:t>Điểm </a:t>
            </a:r>
            <a:r>
              <a:rPr lang="vi-VN" sz="2300"/>
              <a:t>mở rộng  : có thể làm ra 1 phần mềm nhỏ tự sinh ra test case hoặc sử dụng lớp Alogorithm ( giải thuật ) để kiểm tra kết quả đầu ra </a:t>
            </a:r>
            <a:endParaRPr lang="en-US" sz="2300" smtClean="0"/>
          </a:p>
          <a:p>
            <a:endParaRPr lang="en-US" sz="2300" smtClean="0"/>
          </a:p>
          <a:p>
            <a:r>
              <a:rPr lang="en-US" sz="2300" smtClean="0"/>
              <a:t>Lựa chọn loại kiểm thử : chọn Unit test và Intergration Test</a:t>
            </a:r>
          </a:p>
          <a:p>
            <a:endParaRPr lang="en-US" sz="2300"/>
          </a:p>
        </p:txBody>
      </p:sp>
    </p:spTree>
    <p:extLst>
      <p:ext uri="{BB962C8B-B14F-4D97-AF65-F5344CB8AC3E}">
        <p14:creationId xmlns:p14="http://schemas.microsoft.com/office/powerpoint/2010/main" val="701251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7A086BE-B4A4-9B4E-8DB9-7E08A66953D9}"/>
              </a:ext>
            </a:extLst>
          </p:cNvPr>
          <p:cNvSpPr/>
          <p:nvPr/>
        </p:nvSpPr>
        <p:spPr>
          <a:xfrm>
            <a:off x="0" y="80386"/>
            <a:ext cx="121920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mtClean="0">
                <a:solidFill>
                  <a:srgbClr val="282C40"/>
                </a:solidFill>
                <a:latin typeface="Bebas Neue" panose="020B0606020202050201" charset="0"/>
              </a:rPr>
              <a:t>4.1 Unit Test</a:t>
            </a:r>
            <a:endParaRPr lang="en-US" sz="6000" b="1" dirty="0">
              <a:solidFill>
                <a:srgbClr val="282C40"/>
              </a:solidFill>
              <a:latin typeface="Bebas Neue" panose="020B0606020202050201" charset="0"/>
            </a:endParaRPr>
          </a:p>
        </p:txBody>
      </p:sp>
    </p:spTree>
    <p:extLst>
      <p:ext uri="{BB962C8B-B14F-4D97-AF65-F5344CB8AC3E}">
        <p14:creationId xmlns:p14="http://schemas.microsoft.com/office/powerpoint/2010/main" val="3633904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7000" b="-7000"/>
          </a:stretch>
        </a:blipFill>
        <a:effectLst/>
      </p:bgPr>
    </p:bg>
    <p:spTree>
      <p:nvGrpSpPr>
        <p:cNvPr id="1" name=""/>
        <p:cNvGrpSpPr/>
        <p:nvPr/>
      </p:nvGrpSpPr>
      <p:grpSpPr>
        <a:xfrm>
          <a:off x="0" y="0"/>
          <a:ext cx="0" cy="0"/>
          <a:chOff x="0" y="0"/>
          <a:chExt cx="0" cy="0"/>
        </a:xfrm>
      </p:grpSpPr>
      <p:sp>
        <p:nvSpPr>
          <p:cNvPr id="7" name="Shape 57"/>
          <p:cNvSpPr txBox="1"/>
          <p:nvPr/>
        </p:nvSpPr>
        <p:spPr>
          <a:xfrm>
            <a:off x="7416800" y="4752566"/>
            <a:ext cx="4552044" cy="995091"/>
          </a:xfrm>
          <a:prstGeom prst="rect">
            <a:avLst/>
          </a:prstGeom>
          <a:noFill/>
          <a:ln>
            <a:noFill/>
          </a:ln>
        </p:spPr>
        <p:txBody>
          <a:bodyPr lIns="91425" tIns="91425" rIns="91425" bIns="91425" anchor="t" anchorCtr="0">
            <a:noAutofit/>
          </a:bodyPr>
          <a:lstStyle/>
          <a:p>
            <a:endParaRPr lang="en-US" sz="2400" b="1" dirty="0">
              <a:solidFill>
                <a:srgbClr val="282C40"/>
              </a:solidFill>
              <a:latin typeface="ClassiqueSaigon"/>
            </a:endParaRPr>
          </a:p>
        </p:txBody>
      </p:sp>
      <p:sp>
        <p:nvSpPr>
          <p:cNvPr id="8" name="Rectangle 7"/>
          <p:cNvSpPr/>
          <p:nvPr/>
        </p:nvSpPr>
        <p:spPr>
          <a:xfrm>
            <a:off x="0" y="280070"/>
            <a:ext cx="12027877" cy="6017032"/>
          </a:xfrm>
          <a:prstGeom prst="rect">
            <a:avLst/>
          </a:prstGeom>
        </p:spPr>
        <p:txBody>
          <a:bodyPr wrap="square">
            <a:spAutoFit/>
          </a:bodyPr>
          <a:lstStyle/>
          <a:p>
            <a:r>
              <a:rPr lang="vi-VN" sz="3500"/>
              <a:t>Phát hiện được những điều kiện thiếu sót của thuật toán</a:t>
            </a:r>
            <a:r>
              <a:rPr lang="vi-VN" sz="3500" smtClean="0"/>
              <a:t>.</a:t>
            </a:r>
            <a:endParaRPr lang="en-US" sz="3500" smtClean="0"/>
          </a:p>
          <a:p>
            <a:r>
              <a:rPr lang="en-US" sz="3500"/>
              <a:t>Tìm lỗi của phần mềm dễ dàng</a:t>
            </a:r>
            <a:r>
              <a:rPr lang="en-US" sz="3500" smtClean="0"/>
              <a:t>.</a:t>
            </a:r>
          </a:p>
          <a:p>
            <a:endParaRPr lang="en-US" sz="3500" smtClean="0"/>
          </a:p>
          <a:p>
            <a:r>
              <a:rPr lang="en-US" sz="3500"/>
              <a:t>Chi phí thực hiện thấp</a:t>
            </a:r>
            <a:r>
              <a:rPr lang="en-US" sz="3500" smtClean="0"/>
              <a:t>.</a:t>
            </a:r>
          </a:p>
          <a:p>
            <a:endParaRPr lang="en-US" sz="3500" smtClean="0"/>
          </a:p>
          <a:p>
            <a:r>
              <a:rPr lang="vi-VN" sz="3500"/>
              <a:t>Giúp phát hiện lỗi nhanh để kịp thời chỉnh </a:t>
            </a:r>
            <a:r>
              <a:rPr lang="vi-VN" sz="3500" smtClean="0"/>
              <a:t>sửa</a:t>
            </a:r>
            <a:r>
              <a:rPr lang="en-US" sz="3500" smtClean="0"/>
              <a:t>.</a:t>
            </a:r>
          </a:p>
          <a:p>
            <a:endParaRPr lang="en-US" sz="3500" smtClean="0"/>
          </a:p>
          <a:p>
            <a:r>
              <a:rPr lang="vi-VN" sz="3500"/>
              <a:t>Nhược điểm: không thể kiểm thử hết tất cả trường với các bài toán khó và phức tạp. Kết quả của các test case chỉ có tính chất tương đối nên phải kiểm thử rất nhiều lần để có được độ tin cậy cao.</a:t>
            </a:r>
            <a:endParaRPr lang="en-US" sz="3500"/>
          </a:p>
        </p:txBody>
      </p:sp>
    </p:spTree>
    <p:extLst>
      <p:ext uri="{BB962C8B-B14F-4D97-AF65-F5344CB8AC3E}">
        <p14:creationId xmlns:p14="http://schemas.microsoft.com/office/powerpoint/2010/main" val="2258216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7A086BE-B4A4-9B4E-8DB9-7E08A66953D9}"/>
              </a:ext>
            </a:extLst>
          </p:cNvPr>
          <p:cNvSpPr/>
          <p:nvPr/>
        </p:nvSpPr>
        <p:spPr>
          <a:xfrm>
            <a:off x="0" y="80386"/>
            <a:ext cx="121920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mtClean="0">
                <a:solidFill>
                  <a:srgbClr val="282C40"/>
                </a:solidFill>
                <a:latin typeface="Bebas Neue" panose="020B0606020202050201" charset="0"/>
              </a:rPr>
              <a:t>4.2 Intergration Test</a:t>
            </a:r>
            <a:endParaRPr lang="en-US" sz="6000" b="1" dirty="0">
              <a:solidFill>
                <a:srgbClr val="282C40"/>
              </a:solidFill>
              <a:latin typeface="Bebas Neue" panose="020B0606020202050201" charset="0"/>
            </a:endParaRPr>
          </a:p>
        </p:txBody>
      </p:sp>
    </p:spTree>
    <p:extLst>
      <p:ext uri="{BB962C8B-B14F-4D97-AF65-F5344CB8AC3E}">
        <p14:creationId xmlns:p14="http://schemas.microsoft.com/office/powerpoint/2010/main" val="1164785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7A086BE-B4A4-9B4E-8DB9-7E08A66953D9}"/>
              </a:ext>
            </a:extLst>
          </p:cNvPr>
          <p:cNvSpPr/>
          <p:nvPr/>
        </p:nvSpPr>
        <p:spPr>
          <a:xfrm>
            <a:off x="0" y="2635486"/>
            <a:ext cx="12192000" cy="2312377"/>
          </a:xfrm>
          <a:prstGeom prst="rect">
            <a:avLst/>
          </a:prstGeom>
          <a:solidFill>
            <a:schemeClr val="bg2">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 name="Title 1">
            <a:extLst>
              <a:ext uri="{FF2B5EF4-FFF2-40B4-BE49-F238E27FC236}">
                <a16:creationId xmlns:a16="http://schemas.microsoft.com/office/drawing/2014/main" xmlns="" id="{0542527E-46F9-8B43-99D5-DEC98F3C5114}"/>
              </a:ext>
            </a:extLst>
          </p:cNvPr>
          <p:cNvSpPr txBox="1">
            <a:spLocks/>
          </p:cNvSpPr>
          <p:nvPr/>
        </p:nvSpPr>
        <p:spPr>
          <a:xfrm>
            <a:off x="258210" y="2022677"/>
            <a:ext cx="11675580" cy="23253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a:solidFill>
                  <a:srgbClr val="282C40"/>
                </a:solidFill>
                <a:latin typeface="Broadway" panose="04040905080B02020502" pitchFamily="82" charset="0"/>
              </a:rPr>
              <a:t>I</a:t>
            </a:r>
            <a:r>
              <a:rPr lang="en-US" sz="9600" smtClean="0">
                <a:solidFill>
                  <a:srgbClr val="282C40"/>
                </a:solidFill>
                <a:latin typeface="Broadway" panose="04040905080B02020502" pitchFamily="82" charset="0"/>
              </a:rPr>
              <a:t>. Giới thiệu</a:t>
            </a:r>
            <a:endParaRPr lang="en-US" sz="9600" dirty="0">
              <a:solidFill>
                <a:srgbClr val="282C40"/>
              </a:solidFill>
              <a:latin typeface="Broadway" panose="04040905080B02020502" pitchFamily="82" charset="0"/>
            </a:endParaRPr>
          </a:p>
        </p:txBody>
      </p:sp>
      <p:sp>
        <p:nvSpPr>
          <p:cNvPr id="12" name="Title 1">
            <a:extLst>
              <a:ext uri="{FF2B5EF4-FFF2-40B4-BE49-F238E27FC236}">
                <a16:creationId xmlns:a16="http://schemas.microsoft.com/office/drawing/2014/main" xmlns="" id="{679A4ADC-6081-FE42-9A98-A233A60A4589}"/>
              </a:ext>
            </a:extLst>
          </p:cNvPr>
          <p:cNvSpPr txBox="1">
            <a:spLocks/>
          </p:cNvSpPr>
          <p:nvPr/>
        </p:nvSpPr>
        <p:spPr>
          <a:xfrm>
            <a:off x="1772529" y="2186485"/>
            <a:ext cx="4079630" cy="25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solidFill>
                <a:srgbClr val="282C40"/>
              </a:solidFill>
              <a:latin typeface="ClassiqueSaigon" pitchFamily="2" charset="0"/>
            </a:endParaRPr>
          </a:p>
        </p:txBody>
      </p:sp>
      <p:sp>
        <p:nvSpPr>
          <p:cNvPr id="22" name="Title 1">
            <a:extLst>
              <a:ext uri="{FF2B5EF4-FFF2-40B4-BE49-F238E27FC236}">
                <a16:creationId xmlns:a16="http://schemas.microsoft.com/office/drawing/2014/main" xmlns="" id="{0542527E-46F9-8B43-99D5-DEC98F3C5114}"/>
              </a:ext>
            </a:extLst>
          </p:cNvPr>
          <p:cNvSpPr txBox="1">
            <a:spLocks/>
          </p:cNvSpPr>
          <p:nvPr/>
        </p:nvSpPr>
        <p:spPr>
          <a:xfrm>
            <a:off x="516420" y="2022677"/>
            <a:ext cx="11675580" cy="23253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9600" dirty="0">
              <a:solidFill>
                <a:srgbClr val="282C40"/>
              </a:solidFill>
              <a:latin typeface="Broadway" panose="04040905080B02020502" pitchFamily="82" charset="0"/>
            </a:endParaRPr>
          </a:p>
        </p:txBody>
      </p:sp>
    </p:spTree>
    <p:extLst>
      <p:ext uri="{BB962C8B-B14F-4D97-AF65-F5344CB8AC3E}">
        <p14:creationId xmlns:p14="http://schemas.microsoft.com/office/powerpoint/2010/main" val="38162111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7000" b="-7000"/>
          </a:stretch>
        </a:blipFill>
        <a:effectLst/>
      </p:bgPr>
    </p:bg>
    <p:spTree>
      <p:nvGrpSpPr>
        <p:cNvPr id="1" name=""/>
        <p:cNvGrpSpPr/>
        <p:nvPr/>
      </p:nvGrpSpPr>
      <p:grpSpPr>
        <a:xfrm>
          <a:off x="0" y="0"/>
          <a:ext cx="0" cy="0"/>
          <a:chOff x="0" y="0"/>
          <a:chExt cx="0" cy="0"/>
        </a:xfrm>
      </p:grpSpPr>
      <p:sp>
        <p:nvSpPr>
          <p:cNvPr id="7" name="Shape 57"/>
          <p:cNvSpPr txBox="1"/>
          <p:nvPr/>
        </p:nvSpPr>
        <p:spPr>
          <a:xfrm>
            <a:off x="7416800" y="4752566"/>
            <a:ext cx="4552044" cy="995091"/>
          </a:xfrm>
          <a:prstGeom prst="rect">
            <a:avLst/>
          </a:prstGeom>
          <a:noFill/>
          <a:ln>
            <a:noFill/>
          </a:ln>
        </p:spPr>
        <p:txBody>
          <a:bodyPr lIns="91425" tIns="91425" rIns="91425" bIns="91425" anchor="t" anchorCtr="0">
            <a:noAutofit/>
          </a:bodyPr>
          <a:lstStyle/>
          <a:p>
            <a:endParaRPr lang="en-US" sz="2400" b="1" dirty="0">
              <a:solidFill>
                <a:srgbClr val="282C40"/>
              </a:solidFill>
              <a:latin typeface="ClassiqueSaigon"/>
            </a:endParaRPr>
          </a:p>
        </p:txBody>
      </p:sp>
      <p:sp>
        <p:nvSpPr>
          <p:cNvPr id="3" name="TextBox 2"/>
          <p:cNvSpPr txBox="1"/>
          <p:nvPr/>
        </p:nvSpPr>
        <p:spPr>
          <a:xfrm>
            <a:off x="-1" y="723481"/>
            <a:ext cx="12191999" cy="4708981"/>
          </a:xfrm>
          <a:prstGeom prst="rect">
            <a:avLst/>
          </a:prstGeom>
          <a:noFill/>
        </p:spPr>
        <p:txBody>
          <a:bodyPr wrap="square" rtlCol="0">
            <a:spAutoFit/>
          </a:bodyPr>
          <a:lstStyle/>
          <a:p>
            <a:endParaRPr lang="en-US" sz="3000" smtClean="0"/>
          </a:p>
          <a:p>
            <a:r>
              <a:rPr lang="vi-VN" sz="3000" smtClean="0"/>
              <a:t>Kiểm </a:t>
            </a:r>
            <a:r>
              <a:rPr lang="vi-VN" sz="3000"/>
              <a:t>thử tính đúng đắn trình tự khi chọn dữ liệu của phần mềm ( phải chọn file input trước khi sắp xếp, và thực hiện hóa bài toán</a:t>
            </a:r>
            <a:r>
              <a:rPr lang="vi-VN" sz="3000" smtClean="0"/>
              <a:t>,...)</a:t>
            </a:r>
            <a:endParaRPr lang="en-US" sz="3000" smtClean="0"/>
          </a:p>
          <a:p>
            <a:endParaRPr lang="en-US" sz="3000" smtClean="0"/>
          </a:p>
          <a:p>
            <a:endParaRPr lang="en-US" sz="3000"/>
          </a:p>
          <a:p>
            <a:endParaRPr lang="en-US" sz="3000" smtClean="0"/>
          </a:p>
          <a:p>
            <a:endParaRPr lang="en-US" sz="3000" smtClean="0"/>
          </a:p>
          <a:p>
            <a:r>
              <a:rPr lang="vi-VN" sz="3000"/>
              <a:t>Kiểm thử tính nhất quán ( toàn vẹn) của các đối tượng và hàm khi kết hợp với nhau( giữa giao diện với thuật toán , giữa thuận toán với các lớp thực thể như container,...)</a:t>
            </a:r>
            <a:endParaRPr lang="en-US" sz="3000"/>
          </a:p>
        </p:txBody>
      </p:sp>
    </p:spTree>
    <p:extLst>
      <p:ext uri="{BB962C8B-B14F-4D97-AF65-F5344CB8AC3E}">
        <p14:creationId xmlns:p14="http://schemas.microsoft.com/office/powerpoint/2010/main" val="3372851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7A086BE-B4A4-9B4E-8DB9-7E08A66953D9}"/>
              </a:ext>
            </a:extLst>
          </p:cNvPr>
          <p:cNvSpPr/>
          <p:nvPr/>
        </p:nvSpPr>
        <p:spPr>
          <a:xfrm>
            <a:off x="0" y="861074"/>
            <a:ext cx="12192000" cy="2177633"/>
          </a:xfrm>
          <a:prstGeom prst="rect">
            <a:avLst/>
          </a:prstGeom>
          <a:solidFill>
            <a:schemeClr val="bg2">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mtClean="0">
                <a:solidFill>
                  <a:srgbClr val="282C40"/>
                </a:solidFill>
                <a:latin typeface="Broadway" panose="04040905080B02020502" pitchFamily="82" charset="0"/>
              </a:rPr>
              <a:t>V. Demo</a:t>
            </a:r>
            <a:endParaRPr lang="en-US" sz="7200" b="1" dirty="0">
              <a:solidFill>
                <a:srgbClr val="282C40"/>
              </a:solidFill>
              <a:latin typeface="Broadway" panose="04040905080B02020502" pitchFamily="82" charset="0"/>
            </a:endParaRPr>
          </a:p>
        </p:txBody>
      </p:sp>
    </p:spTree>
    <p:extLst>
      <p:ext uri="{BB962C8B-B14F-4D97-AF65-F5344CB8AC3E}">
        <p14:creationId xmlns:p14="http://schemas.microsoft.com/office/powerpoint/2010/main" val="280036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ircle(in)">
                                      <p:cBhvr>
                                        <p:cTn id="1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7A086BE-B4A4-9B4E-8DB9-7E08A66953D9}"/>
              </a:ext>
            </a:extLst>
          </p:cNvPr>
          <p:cNvSpPr/>
          <p:nvPr/>
        </p:nvSpPr>
        <p:spPr>
          <a:xfrm>
            <a:off x="0" y="1317356"/>
            <a:ext cx="12192000" cy="2189519"/>
          </a:xfrm>
          <a:prstGeom prst="rect">
            <a:avLst/>
          </a:prstGeom>
          <a:solidFill>
            <a:schemeClr val="bg2">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smtClean="0">
                <a:solidFill>
                  <a:schemeClr val="tx1">
                    <a:lumMod val="95000"/>
                    <a:lumOff val="5000"/>
                  </a:schemeClr>
                </a:solidFill>
                <a:latin typeface="Broadway" panose="04040905080B02020502" pitchFamily="82" charset="0"/>
              </a:rPr>
              <a:t>VI. Kết luận</a:t>
            </a:r>
          </a:p>
        </p:txBody>
      </p:sp>
    </p:spTree>
    <p:extLst>
      <p:ext uri="{BB962C8B-B14F-4D97-AF65-F5344CB8AC3E}">
        <p14:creationId xmlns:p14="http://schemas.microsoft.com/office/powerpoint/2010/main" val="1991478389"/>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l="-4000" r="-4000"/>
          </a:stretch>
        </a:blipFill>
        <a:effectLst/>
      </p:bgPr>
    </p:bg>
    <p:spTree>
      <p:nvGrpSpPr>
        <p:cNvPr id="1" name=""/>
        <p:cNvGrpSpPr/>
        <p:nvPr/>
      </p:nvGrpSpPr>
      <p:grpSpPr>
        <a:xfrm>
          <a:off x="0" y="0"/>
          <a:ext cx="0" cy="0"/>
          <a:chOff x="0" y="0"/>
          <a:chExt cx="0" cy="0"/>
        </a:xfrm>
      </p:grpSpPr>
      <p:sp>
        <p:nvSpPr>
          <p:cNvPr id="2" name="TextBox 1"/>
          <p:cNvSpPr txBox="1"/>
          <p:nvPr/>
        </p:nvSpPr>
        <p:spPr>
          <a:xfrm>
            <a:off x="0" y="1949381"/>
            <a:ext cx="12192000" cy="3323987"/>
          </a:xfrm>
          <a:prstGeom prst="rect">
            <a:avLst/>
          </a:prstGeom>
          <a:noFill/>
        </p:spPr>
        <p:txBody>
          <a:bodyPr wrap="square" rtlCol="0">
            <a:spAutoFit/>
          </a:bodyPr>
          <a:lstStyle/>
          <a:p>
            <a:pPr marL="285750" indent="-285750">
              <a:buFontTx/>
              <a:buChar char="-"/>
            </a:pPr>
            <a:r>
              <a:rPr lang="en-US" sz="3000" smtClean="0"/>
              <a:t>Sản phẩm đã đáp ứng được yêu cầu của đề bài nhưng vẫn còn nhiều thiếu sót </a:t>
            </a:r>
          </a:p>
          <a:p>
            <a:pPr marL="285750" indent="-285750">
              <a:buFontTx/>
              <a:buChar char="-"/>
            </a:pPr>
            <a:endParaRPr lang="en-US" sz="3000"/>
          </a:p>
          <a:p>
            <a:pPr marL="285750" indent="-285750">
              <a:buFontTx/>
              <a:buChar char="-"/>
            </a:pPr>
            <a:r>
              <a:rPr lang="en-US" sz="3000" smtClean="0"/>
              <a:t>Qua quá trình làm sản phẩm, có thể tìm hiểu thêm về các cơ chế mới của ngôn ngữ java</a:t>
            </a:r>
          </a:p>
          <a:p>
            <a:pPr marL="285750" indent="-285750">
              <a:buFontTx/>
              <a:buChar char="-"/>
            </a:pPr>
            <a:endParaRPr lang="en-US" sz="3000"/>
          </a:p>
          <a:p>
            <a:pPr marL="285750" indent="-285750">
              <a:buFontTx/>
              <a:buChar char="-"/>
            </a:pPr>
            <a:r>
              <a:rPr lang="en-US" sz="3000" smtClean="0"/>
              <a:t>Hiện thực hóa được các thuật toán </a:t>
            </a:r>
          </a:p>
        </p:txBody>
      </p:sp>
    </p:spTree>
    <p:extLst>
      <p:ext uri="{BB962C8B-B14F-4D97-AF65-F5344CB8AC3E}">
        <p14:creationId xmlns:p14="http://schemas.microsoft.com/office/powerpoint/2010/main" val="44884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4000" b="-4000"/>
          </a:stretch>
        </a:blipFill>
        <a:effectLst/>
      </p:bgPr>
    </p:bg>
    <p:spTree>
      <p:nvGrpSpPr>
        <p:cNvPr id="1" name=""/>
        <p:cNvGrpSpPr/>
        <p:nvPr/>
      </p:nvGrpSpPr>
      <p:grpSpPr>
        <a:xfrm>
          <a:off x="0" y="0"/>
          <a:ext cx="0" cy="0"/>
          <a:chOff x="0" y="0"/>
          <a:chExt cx="0" cy="0"/>
        </a:xfrm>
      </p:grpSpPr>
      <p:sp>
        <p:nvSpPr>
          <p:cNvPr id="9" name="Notched Right Arrow 8"/>
          <p:cNvSpPr/>
          <p:nvPr/>
        </p:nvSpPr>
        <p:spPr>
          <a:xfrm>
            <a:off x="614642" y="1230719"/>
            <a:ext cx="1205345" cy="1021368"/>
          </a:xfrm>
          <a:prstGeom prst="notchedRightArrow">
            <a:avLst/>
          </a:prstGeom>
          <a:solidFill>
            <a:srgbClr val="282C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029767" y="1156816"/>
            <a:ext cx="9656466" cy="4247317"/>
          </a:xfrm>
          <a:prstGeom prst="rect">
            <a:avLst/>
          </a:prstGeom>
          <a:noFill/>
        </p:spPr>
        <p:txBody>
          <a:bodyPr wrap="square" rtlCol="0">
            <a:spAutoFit/>
          </a:bodyPr>
          <a:lstStyle/>
          <a:p>
            <a:r>
              <a:rPr lang="en-US" sz="3000" smtClean="0">
                <a:solidFill>
                  <a:srgbClr val="FF0000"/>
                </a:solidFill>
              </a:rPr>
              <a:t>Tài liệu tham khảo  :</a:t>
            </a:r>
          </a:p>
          <a:p>
            <a:endParaRPr lang="en-US" sz="3000" smtClean="0"/>
          </a:p>
          <a:p>
            <a:r>
              <a:rPr lang="en-US" sz="3000" smtClean="0"/>
              <a:t>https</a:t>
            </a:r>
            <a:r>
              <a:rPr lang="en-US" sz="3000"/>
              <a:t>://www.statista.com/topics/1367/container-shipping</a:t>
            </a:r>
            <a:r>
              <a:rPr lang="en-US" sz="3000" smtClean="0"/>
              <a:t>/ </a:t>
            </a:r>
          </a:p>
          <a:p>
            <a:endParaRPr lang="en-US" sz="3000" smtClean="0"/>
          </a:p>
          <a:p>
            <a:r>
              <a:rPr lang="en-US" sz="3000"/>
              <a:t>https://</a:t>
            </a:r>
            <a:r>
              <a:rPr lang="en-US" sz="3000" smtClean="0"/>
              <a:t>en.wikipedia.org/wiki/Containerization</a:t>
            </a:r>
          </a:p>
          <a:p>
            <a:endParaRPr lang="en-US" sz="3000" smtClean="0"/>
          </a:p>
          <a:p>
            <a:r>
              <a:rPr lang="en-US" sz="3000" smtClean="0"/>
              <a:t>https</a:t>
            </a:r>
            <a:r>
              <a:rPr lang="en-US" sz="3000"/>
              <a:t>://www.hellenicshippingnews.com/container-shipping-a-year-where-fleet-growth-and-demand-growth-are-the-same/</a:t>
            </a:r>
          </a:p>
        </p:txBody>
      </p:sp>
    </p:spTree>
    <p:extLst>
      <p:ext uri="{BB962C8B-B14F-4D97-AF65-F5344CB8AC3E}">
        <p14:creationId xmlns:p14="http://schemas.microsoft.com/office/powerpoint/2010/main" val="15549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076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3749887" y="90338"/>
            <a:ext cx="3692036" cy="2554545"/>
          </a:xfrm>
          <a:prstGeom prst="rect">
            <a:avLst/>
          </a:prstGeom>
        </p:spPr>
        <p:txBody>
          <a:bodyPr wrap="none">
            <a:spAutoFit/>
          </a:bodyPr>
          <a:lstStyle/>
          <a:p>
            <a:r>
              <a:rPr lang="en-US" sz="8000" b="1" smtClean="0">
                <a:solidFill>
                  <a:srgbClr val="EF635B"/>
                </a:solidFill>
                <a:latin typeface="Gill Sans Ultra Bold" panose="020B0A02020104020203" pitchFamily="34" charset="0"/>
                <a:ea typeface="Adobe Fan Heiti Std B" panose="020B0700000000000000" pitchFamily="34" charset="-128"/>
              </a:rPr>
              <a:t>2017</a:t>
            </a:r>
          </a:p>
          <a:p>
            <a:endParaRPr lang="en-US" sz="8000" b="1" dirty="0">
              <a:solidFill>
                <a:srgbClr val="EF635B"/>
              </a:solidFill>
              <a:latin typeface="Gill Sans Ultra Bold" panose="020B0A02020104020203" pitchFamily="34" charset="0"/>
              <a:ea typeface="Adobe Fan Heiti Std B" panose="020B0700000000000000" pitchFamily="34" charset="-128"/>
            </a:endParaRPr>
          </a:p>
        </p:txBody>
      </p:sp>
      <p:cxnSp>
        <p:nvCxnSpPr>
          <p:cNvPr id="13" name="Straight Connector 12"/>
          <p:cNvCxnSpPr/>
          <p:nvPr/>
        </p:nvCxnSpPr>
        <p:spPr>
          <a:xfrm>
            <a:off x="3883757" y="1660369"/>
            <a:ext cx="3264389" cy="0"/>
          </a:xfrm>
          <a:prstGeom prst="line">
            <a:avLst/>
          </a:prstGeom>
          <a:ln w="57150">
            <a:solidFill>
              <a:srgbClr val="EF635B"/>
            </a:solidFill>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962765" y="1947129"/>
            <a:ext cx="2920992" cy="1015663"/>
          </a:xfrm>
          <a:prstGeom prst="rect">
            <a:avLst/>
          </a:prstGeom>
        </p:spPr>
        <p:txBody>
          <a:bodyPr wrap="none">
            <a:spAutoFit/>
          </a:bodyPr>
          <a:lstStyle/>
          <a:p>
            <a:r>
              <a:rPr lang="en-US" sz="6000" b="1" smtClean="0">
                <a:solidFill>
                  <a:srgbClr val="0070C0"/>
                </a:solidFill>
                <a:latin typeface="ClassiqueSaigon"/>
                <a:ea typeface="Adobe Fan Heiti Std B" panose="020B0700000000000000" pitchFamily="34" charset="-128"/>
              </a:rPr>
              <a:t>23 triệu</a:t>
            </a:r>
          </a:p>
        </p:txBody>
      </p:sp>
      <p:sp>
        <p:nvSpPr>
          <p:cNvPr id="14" name="Rectangle 13"/>
          <p:cNvSpPr/>
          <p:nvPr/>
        </p:nvSpPr>
        <p:spPr>
          <a:xfrm>
            <a:off x="1090758" y="3324544"/>
            <a:ext cx="2476319" cy="523220"/>
          </a:xfrm>
          <a:prstGeom prst="rect">
            <a:avLst/>
          </a:prstGeom>
        </p:spPr>
        <p:txBody>
          <a:bodyPr wrap="none">
            <a:spAutoFit/>
          </a:bodyPr>
          <a:lstStyle/>
          <a:p>
            <a:r>
              <a:rPr lang="en-US" sz="2800" smtClean="0"/>
              <a:t>Tổng containers</a:t>
            </a:r>
          </a:p>
        </p:txBody>
      </p:sp>
      <p:sp>
        <p:nvSpPr>
          <p:cNvPr id="15" name="Rectangle 14"/>
          <p:cNvSpPr/>
          <p:nvPr/>
        </p:nvSpPr>
        <p:spPr>
          <a:xfrm>
            <a:off x="7640515" y="1947128"/>
            <a:ext cx="2920992" cy="1015663"/>
          </a:xfrm>
          <a:prstGeom prst="rect">
            <a:avLst/>
          </a:prstGeom>
        </p:spPr>
        <p:txBody>
          <a:bodyPr wrap="none">
            <a:spAutoFit/>
          </a:bodyPr>
          <a:lstStyle/>
          <a:p>
            <a:r>
              <a:rPr lang="en-US" sz="6000" b="1" smtClean="0">
                <a:solidFill>
                  <a:srgbClr val="0070C0"/>
                </a:solidFill>
                <a:latin typeface="ClassiqueSaigon"/>
                <a:ea typeface="Adobe Fan Heiti Std B" panose="020B0700000000000000" pitchFamily="34" charset="-128"/>
              </a:rPr>
              <a:t>12 triệu</a:t>
            </a:r>
          </a:p>
        </p:txBody>
      </p:sp>
      <p:sp>
        <p:nvSpPr>
          <p:cNvPr id="16" name="Rectangle 15"/>
          <p:cNvSpPr/>
          <p:nvPr/>
        </p:nvSpPr>
        <p:spPr>
          <a:xfrm>
            <a:off x="7308920" y="2962791"/>
            <a:ext cx="4399221" cy="1815882"/>
          </a:xfrm>
          <a:prstGeom prst="rect">
            <a:avLst/>
          </a:prstGeom>
        </p:spPr>
        <p:txBody>
          <a:bodyPr wrap="square">
            <a:spAutoFit/>
          </a:bodyPr>
          <a:lstStyle/>
          <a:p>
            <a:r>
              <a:rPr lang="en-US" sz="2800" smtClean="0"/>
              <a:t>Tổng số giây mà chúng ta giành cho việc chất hàng </a:t>
            </a:r>
          </a:p>
          <a:p>
            <a:r>
              <a:rPr lang="en-US" sz="2800" smtClean="0"/>
              <a:t>hóa trước khi vận chuyển</a:t>
            </a:r>
          </a:p>
          <a:p>
            <a:endParaRPr lang="en-US" sz="2800" smtClean="0"/>
          </a:p>
        </p:txBody>
      </p:sp>
    </p:spTree>
    <p:extLst>
      <p:ext uri="{BB962C8B-B14F-4D97-AF65-F5344CB8AC3E}">
        <p14:creationId xmlns:p14="http://schemas.microsoft.com/office/powerpoint/2010/main" val="1299045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9000"/>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469359"/>
            <a:ext cx="12289134" cy="938719"/>
          </a:xfrm>
          <a:prstGeom prst="rect">
            <a:avLst/>
          </a:prstGeom>
        </p:spPr>
        <p:txBody>
          <a:bodyPr wrap="square">
            <a:spAutoFit/>
          </a:bodyPr>
          <a:lstStyle/>
          <a:p>
            <a:r>
              <a:rPr lang="en-US" sz="5500" b="1" smtClean="0">
                <a:solidFill>
                  <a:srgbClr val="282C40"/>
                </a:solidFill>
                <a:latin typeface="Bebas Neue" panose="020B0606020202050201" charset="0"/>
              </a:rPr>
              <a:t>2018, </a:t>
            </a:r>
            <a:r>
              <a:rPr lang="en-US" sz="5500" b="1">
                <a:solidFill>
                  <a:srgbClr val="282C40"/>
                </a:solidFill>
                <a:latin typeface="Bebas Neue" panose="020B0606020202050201" charset="0"/>
              </a:rPr>
              <a:t>c</a:t>
            </a:r>
            <a:r>
              <a:rPr lang="en-US" sz="5500" b="1" smtClean="0">
                <a:solidFill>
                  <a:srgbClr val="282C40"/>
                </a:solidFill>
                <a:latin typeface="Bebas Neue" panose="020B0606020202050201" charset="0"/>
              </a:rPr>
              <a:t>húng ta sẽ tiếp tục để nó diễn ra?</a:t>
            </a:r>
            <a:endParaRPr lang="en-US" sz="5500" b="1" dirty="0">
              <a:solidFill>
                <a:srgbClr val="282C40"/>
              </a:solidFill>
              <a:latin typeface="Bebas Neue" panose="020B0606020202050201" charset="0"/>
            </a:endParaRPr>
          </a:p>
        </p:txBody>
      </p:sp>
    </p:spTree>
    <p:extLst>
      <p:ext uri="{BB962C8B-B14F-4D97-AF65-F5344CB8AC3E}">
        <p14:creationId xmlns:p14="http://schemas.microsoft.com/office/powerpoint/2010/main" val="15155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7A086BE-B4A4-9B4E-8DB9-7E08A66953D9}"/>
              </a:ext>
            </a:extLst>
          </p:cNvPr>
          <p:cNvSpPr/>
          <p:nvPr/>
        </p:nvSpPr>
        <p:spPr>
          <a:xfrm>
            <a:off x="0" y="2635486"/>
            <a:ext cx="12192000" cy="2539415"/>
          </a:xfrm>
          <a:prstGeom prst="rect">
            <a:avLst/>
          </a:prstGeom>
          <a:solidFill>
            <a:schemeClr val="bg2">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itle 1">
            <a:extLst>
              <a:ext uri="{FF2B5EF4-FFF2-40B4-BE49-F238E27FC236}">
                <a16:creationId xmlns:a16="http://schemas.microsoft.com/office/drawing/2014/main" xmlns="" id="{0542527E-46F9-8B43-99D5-DEC98F3C5114}"/>
              </a:ext>
            </a:extLst>
          </p:cNvPr>
          <p:cNvSpPr txBox="1">
            <a:spLocks/>
          </p:cNvSpPr>
          <p:nvPr/>
        </p:nvSpPr>
        <p:spPr>
          <a:xfrm>
            <a:off x="43694" y="2954100"/>
            <a:ext cx="12104612" cy="23253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smtClean="0">
                <a:solidFill>
                  <a:srgbClr val="282C40"/>
                </a:solidFill>
                <a:latin typeface="Broadway" panose="04040905080B02020502" pitchFamily="82" charset="0"/>
              </a:rPr>
              <a:t>II. Phân tích và thiết kế </a:t>
            </a:r>
            <a:endParaRPr lang="en-US" sz="9600" dirty="0">
              <a:solidFill>
                <a:srgbClr val="282C40"/>
              </a:solidFill>
              <a:latin typeface="Broadway" panose="04040905080B02020502" pitchFamily="82" charset="0"/>
            </a:endParaRPr>
          </a:p>
        </p:txBody>
      </p:sp>
    </p:spTree>
    <p:extLst>
      <p:ext uri="{BB962C8B-B14F-4D97-AF65-F5344CB8AC3E}">
        <p14:creationId xmlns:p14="http://schemas.microsoft.com/office/powerpoint/2010/main" val="11590350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20000" b="-2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7A086BE-B4A4-9B4E-8DB9-7E08A66953D9}"/>
              </a:ext>
            </a:extLst>
          </p:cNvPr>
          <p:cNvSpPr/>
          <p:nvPr/>
        </p:nvSpPr>
        <p:spPr>
          <a:xfrm>
            <a:off x="0" y="612924"/>
            <a:ext cx="12192000" cy="1828800"/>
          </a:xfrm>
          <a:prstGeom prst="rect">
            <a:avLst/>
          </a:prstGeom>
          <a:solidFill>
            <a:schemeClr val="bg2">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mtClean="0">
                <a:solidFill>
                  <a:srgbClr val="282C40"/>
                </a:solidFill>
                <a:latin typeface="Broadway" panose="04040905080B02020502" pitchFamily="82" charset="0"/>
              </a:rPr>
              <a:t>1. Giải thuật</a:t>
            </a:r>
            <a:endParaRPr lang="en-US" sz="6000" b="1" dirty="0">
              <a:solidFill>
                <a:srgbClr val="282C40"/>
              </a:solidFill>
              <a:latin typeface="Broadway" panose="04040905080B02020502" pitchFamily="82" charset="0"/>
            </a:endParaRPr>
          </a:p>
        </p:txBody>
      </p:sp>
    </p:spTree>
    <p:extLst>
      <p:ext uri="{BB962C8B-B14F-4D97-AF65-F5344CB8AC3E}">
        <p14:creationId xmlns:p14="http://schemas.microsoft.com/office/powerpoint/2010/main" val="33051934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7A086BE-B4A4-9B4E-8DB9-7E08A66953D9}"/>
              </a:ext>
            </a:extLst>
          </p:cNvPr>
          <p:cNvSpPr/>
          <p:nvPr/>
        </p:nvSpPr>
        <p:spPr>
          <a:xfrm>
            <a:off x="0" y="10048"/>
            <a:ext cx="121920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mtClean="0">
                <a:solidFill>
                  <a:srgbClr val="282C40"/>
                </a:solidFill>
                <a:latin typeface="Bebas Neue" panose="020B0606020202050201" charset="0"/>
              </a:rPr>
              <a:t>1.1 Giải thuật sắp xếp khi kích thước sân bãi và tàu giống nhau</a:t>
            </a:r>
            <a:endParaRPr lang="en-US" sz="6000" b="1" dirty="0">
              <a:solidFill>
                <a:srgbClr val="282C40"/>
              </a:solidFill>
              <a:latin typeface="Bebas Neue" panose="020B0606020202050201" charset="0"/>
            </a:endParaRPr>
          </a:p>
        </p:txBody>
      </p:sp>
      <p:sp>
        <p:nvSpPr>
          <p:cNvPr id="2" name="TextBox 1"/>
          <p:cNvSpPr txBox="1"/>
          <p:nvPr/>
        </p:nvSpPr>
        <p:spPr>
          <a:xfrm>
            <a:off x="0" y="1709981"/>
            <a:ext cx="11957538" cy="3985706"/>
          </a:xfrm>
          <a:prstGeom prst="rect">
            <a:avLst/>
          </a:prstGeom>
          <a:noFill/>
        </p:spPr>
        <p:txBody>
          <a:bodyPr wrap="square" rtlCol="0">
            <a:spAutoFit/>
          </a:bodyPr>
          <a:lstStyle/>
          <a:p>
            <a:r>
              <a:rPr lang="en-US" sz="2300" smtClean="0">
                <a:solidFill>
                  <a:srgbClr val="FF0000"/>
                </a:solidFill>
              </a:rPr>
              <a:t>Đầu vào : </a:t>
            </a:r>
            <a:r>
              <a:rPr lang="en-US" sz="2300" smtClean="0"/>
              <a:t>mảng 2 chiều container </a:t>
            </a:r>
          </a:p>
          <a:p>
            <a:endParaRPr lang="en-US" sz="2300"/>
          </a:p>
          <a:p>
            <a:r>
              <a:rPr lang="en-US" sz="2300" smtClean="0">
                <a:solidFill>
                  <a:srgbClr val="FF0000"/>
                </a:solidFill>
              </a:rPr>
              <a:t>Đầu ra  : </a:t>
            </a:r>
            <a:r>
              <a:rPr lang="en-US" sz="2300" smtClean="0"/>
              <a:t>danh sách trình tự bóc và mảng 2 chiều đã sắp xếp</a:t>
            </a:r>
          </a:p>
          <a:p>
            <a:endParaRPr lang="en-US" sz="2300"/>
          </a:p>
          <a:p>
            <a:r>
              <a:rPr lang="en-US" sz="2300" smtClean="0">
                <a:solidFill>
                  <a:srgbClr val="FF0000"/>
                </a:solidFill>
              </a:rPr>
              <a:t>Ý tưởng thuật toán  : </a:t>
            </a:r>
            <a:endParaRPr lang="en-US" sz="2300">
              <a:solidFill>
                <a:srgbClr val="FF0000"/>
              </a:solidFill>
            </a:endParaRPr>
          </a:p>
          <a:p>
            <a:pPr marL="285750" indent="-285750">
              <a:buFontTx/>
              <a:buChar char="-"/>
            </a:pPr>
            <a:r>
              <a:rPr lang="en-US" sz="2300"/>
              <a:t>T</a:t>
            </a:r>
            <a:r>
              <a:rPr lang="en-US" sz="2300" smtClean="0"/>
              <a:t>ạo 1 mảng 1  và mảng 2 chiều </a:t>
            </a:r>
          </a:p>
          <a:p>
            <a:pPr marL="285750" indent="-285750">
              <a:buFontTx/>
              <a:buChar char="-"/>
            </a:pPr>
            <a:r>
              <a:rPr lang="en-US" sz="2300" smtClean="0"/>
              <a:t>Duyệt hết các cột và bỏ vào 1 list tạm dùng sắp xếp,  tìm số lớn nhất và bỏ vào list và mảng 2 chiều đầu ra. </a:t>
            </a:r>
          </a:p>
          <a:p>
            <a:pPr marL="285750" indent="-285750">
              <a:buFontTx/>
              <a:buChar char="-"/>
            </a:pPr>
            <a:r>
              <a:rPr lang="en-US" sz="2300"/>
              <a:t>S</a:t>
            </a:r>
            <a:r>
              <a:rPr lang="en-US" sz="2300" smtClean="0"/>
              <a:t>ẽ có 1 biến tìm vị trí thích hợp sau đó gán vị trí đó vào list và mảng 2 chiều ( trường hợp không có vị trí thích hợp sẽ bỏ vào bãi tạm )</a:t>
            </a:r>
          </a:p>
          <a:p>
            <a:endParaRPr lang="en-US" sz="2300"/>
          </a:p>
        </p:txBody>
      </p:sp>
    </p:spTree>
    <p:extLst>
      <p:ext uri="{BB962C8B-B14F-4D97-AF65-F5344CB8AC3E}">
        <p14:creationId xmlns:p14="http://schemas.microsoft.com/office/powerpoint/2010/main" val="31934325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884255" y="401934"/>
            <a:ext cx="9716756" cy="6247864"/>
          </a:xfrm>
          <a:prstGeom prst="rect">
            <a:avLst/>
          </a:prstGeom>
        </p:spPr>
        <p:txBody>
          <a:bodyPr wrap="square">
            <a:spAutoFit/>
          </a:bodyPr>
          <a:lstStyle/>
          <a:p>
            <a:r>
              <a:rPr lang="en-US" sz="2500" smtClean="0"/>
              <a:t>R[][] : mảng 2 chiều các container cho trước.</a:t>
            </a:r>
          </a:p>
          <a:p>
            <a:r>
              <a:rPr lang="en-US" sz="2500" smtClean="0"/>
              <a:t>ListTemp : danh sách tạm chứa các container của từng cột được bóc ra và container ở bãi tạm để tìm container lớn nhất.</a:t>
            </a:r>
          </a:p>
          <a:p>
            <a:r>
              <a:rPr lang="en-US" sz="2500" smtClean="0"/>
              <a:t>Rr[][] : mảng 2 chiều đầu ra lưu vị trí container đã sắp xếp hoàn tất</a:t>
            </a:r>
          </a:p>
          <a:p>
            <a:r>
              <a:rPr lang="en-US" sz="2500" smtClean="0"/>
              <a:t>Blank  : vị trí trống hợp </a:t>
            </a:r>
            <a:r>
              <a:rPr lang="en-US" sz="2500" smtClean="0"/>
              <a:t>lệ</a:t>
            </a:r>
          </a:p>
          <a:p>
            <a:endParaRPr lang="en-US" sz="2500" smtClean="0"/>
          </a:p>
          <a:p>
            <a:r>
              <a:rPr lang="en-US" sz="2500" smtClean="0"/>
              <a:t>Mã </a:t>
            </a:r>
            <a:r>
              <a:rPr lang="en-US" sz="2500"/>
              <a:t>giả </a:t>
            </a:r>
            <a:r>
              <a:rPr lang="en-US" sz="2500" smtClean="0"/>
              <a:t>:</a:t>
            </a:r>
          </a:p>
          <a:p>
            <a:r>
              <a:rPr lang="en-US" sz="2500" smtClean="0"/>
              <a:t>For element in R[][] :</a:t>
            </a:r>
          </a:p>
          <a:p>
            <a:r>
              <a:rPr lang="en-US" sz="2500"/>
              <a:t> </a:t>
            </a:r>
            <a:r>
              <a:rPr lang="en-US" sz="2500" smtClean="0"/>
              <a:t>  add element each column to ListTemp</a:t>
            </a:r>
          </a:p>
          <a:p>
            <a:r>
              <a:rPr lang="en-US" sz="2500" smtClean="0"/>
              <a:t>   sorting ListTemp</a:t>
            </a:r>
          </a:p>
          <a:p>
            <a:r>
              <a:rPr lang="en-US" sz="2500"/>
              <a:t> </a:t>
            </a:r>
            <a:r>
              <a:rPr lang="en-US" sz="2500" smtClean="0"/>
              <a:t>  For element in Rr[][] :</a:t>
            </a:r>
          </a:p>
          <a:p>
            <a:r>
              <a:rPr lang="en-US" sz="2500"/>
              <a:t> </a:t>
            </a:r>
            <a:r>
              <a:rPr lang="en-US" sz="2500" smtClean="0"/>
              <a:t>   find blank </a:t>
            </a:r>
          </a:p>
          <a:p>
            <a:r>
              <a:rPr lang="en-US" sz="2500"/>
              <a:t> </a:t>
            </a:r>
            <a:r>
              <a:rPr lang="en-US" sz="2500" smtClean="0"/>
              <a:t>   add max ListTemp to Rr[][] to blank </a:t>
            </a:r>
          </a:p>
          <a:p>
            <a:r>
              <a:rPr lang="en-US" sz="2500"/>
              <a:t> </a:t>
            </a:r>
            <a:r>
              <a:rPr lang="en-US" sz="2500" smtClean="0"/>
              <a:t>  End for</a:t>
            </a:r>
          </a:p>
          <a:p>
            <a:r>
              <a:rPr lang="en-US" sz="2500" smtClean="0"/>
              <a:t>End for </a:t>
            </a:r>
          </a:p>
          <a:p>
            <a:r>
              <a:rPr lang="en-US" sz="2500"/>
              <a:t> </a:t>
            </a:r>
            <a:r>
              <a:rPr lang="en-US" sz="2500" smtClean="0"/>
              <a:t>  </a:t>
            </a:r>
            <a:endParaRPr lang="en-US" sz="2500"/>
          </a:p>
        </p:txBody>
      </p:sp>
    </p:spTree>
    <p:extLst>
      <p:ext uri="{BB962C8B-B14F-4D97-AF65-F5344CB8AC3E}">
        <p14:creationId xmlns:p14="http://schemas.microsoft.com/office/powerpoint/2010/main" val="40108512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4050</TotalTime>
  <Words>1818</Words>
  <Application>Microsoft Office PowerPoint</Application>
  <PresentationFormat>Custom</PresentationFormat>
  <Paragraphs>203</Paragraphs>
  <Slides>35</Slides>
  <Notes>10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HP</cp:lastModifiedBy>
  <cp:revision>478</cp:revision>
  <dcterms:created xsi:type="dcterms:W3CDTF">2018-02-23T11:38:56Z</dcterms:created>
  <dcterms:modified xsi:type="dcterms:W3CDTF">2018-11-23T00:47:21Z</dcterms:modified>
</cp:coreProperties>
</file>